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drawings/drawing8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drawings/drawing9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drawings/drawing12.xml" ContentType="application/vnd.openxmlformats-officedocument.drawingml.chartshapes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drawings/drawing13.xml" ContentType="application/vnd.openxmlformats-officedocument.drawingml.chartshapes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drawings/drawing14.xml" ContentType="application/vnd.openxmlformats-officedocument.drawingml.chartshapes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drawings/drawing1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1"/>
  </p:notesMasterIdLst>
  <p:handoutMasterIdLst>
    <p:handoutMasterId r:id="rId22"/>
  </p:handoutMasterIdLst>
  <p:sldIdLst>
    <p:sldId id="504" r:id="rId2"/>
    <p:sldId id="544" r:id="rId3"/>
    <p:sldId id="558" r:id="rId4"/>
    <p:sldId id="561" r:id="rId5"/>
    <p:sldId id="596" r:id="rId6"/>
    <p:sldId id="597" r:id="rId7"/>
    <p:sldId id="598" r:id="rId8"/>
    <p:sldId id="599" r:id="rId9"/>
    <p:sldId id="600" r:id="rId10"/>
    <p:sldId id="601" r:id="rId11"/>
    <p:sldId id="585" r:id="rId12"/>
    <p:sldId id="602" r:id="rId13"/>
    <p:sldId id="603" r:id="rId14"/>
    <p:sldId id="604" r:id="rId15"/>
    <p:sldId id="578" r:id="rId16"/>
    <p:sldId id="584" r:id="rId17"/>
    <p:sldId id="586" r:id="rId18"/>
    <p:sldId id="605" r:id="rId19"/>
    <p:sldId id="606" r:id="rId20"/>
  </p:sldIdLst>
  <p:sldSz cx="9144000" cy="6858000" type="screen4x3"/>
  <p:notesSz cx="6810375" cy="9942513"/>
  <p:defaultTextStyle>
    <a:defPPr>
      <a:defRPr lang="de-A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San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San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San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Sans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264"/>
    <a:srgbClr val="A4062C"/>
    <a:srgbClr val="FFEFBD"/>
    <a:srgbClr val="CF23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6552" autoAdjust="0"/>
  </p:normalViewPr>
  <p:slideViewPr>
    <p:cSldViewPr>
      <p:cViewPr>
        <p:scale>
          <a:sx n="94" d="100"/>
          <a:sy n="94" d="100"/>
        </p:scale>
        <p:origin x="-2052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58"/>
    </p:cViewPr>
  </p:sorterViewPr>
  <p:notesViewPr>
    <p:cSldViewPr>
      <p:cViewPr varScale="1">
        <p:scale>
          <a:sx n="81" d="100"/>
          <a:sy n="81" d="100"/>
        </p:scale>
        <p:origin x="-4020" y="-102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3.xml"/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4.xml"/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5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662486776831561"/>
          <c:y val="8.0516516683331513E-2"/>
          <c:w val="0.76475681446022925"/>
          <c:h val="0.9194835494468865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D41853"/>
            </a:solidFill>
            <a:ln>
              <a:solidFill>
                <a:srgbClr val="D41853"/>
              </a:solidFill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049EE4"/>
              </a:solidFill>
              <a:ln>
                <a:solidFill>
                  <a:srgbClr val="049EE4"/>
                </a:solidFill>
              </a:ln>
            </c:spPr>
          </c:dPt>
          <c:dLbls>
            <c:dLbl>
              <c:idx val="0"/>
              <c:layout>
                <c:manualLayout>
                  <c:x val="-2.8446666420278411E-3"/>
                  <c:y val="2.611512079888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8048002602915415E-3"/>
                  <c:y val="5.3075979045392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%" sourceLinked="0"/>
            <c:spPr>
              <a:noFill/>
            </c:spPr>
            <c:txPr>
              <a:bodyPr/>
              <a:lstStyle/>
              <a:p>
                <a:pPr>
                  <a:defRPr sz="10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Tabelle1!$B$5:$B$9</c:f>
              <c:strCache>
                <c:ptCount val="5"/>
                <c:pt idx="0">
                  <c:v>up to 24%</c:v>
                </c:pt>
                <c:pt idx="1">
                  <c:v>25-49%</c:v>
                </c:pt>
                <c:pt idx="2">
                  <c:v>50-74%</c:v>
                </c:pt>
                <c:pt idx="3">
                  <c:v>75-100%</c:v>
                </c:pt>
                <c:pt idx="4">
                  <c:v>none</c:v>
                </c:pt>
              </c:strCache>
            </c:strRef>
          </c:cat>
          <c:val>
            <c:numRef>
              <c:f>Tabelle1!$C$5:$C$9</c:f>
              <c:numCache>
                <c:formatCode>###0%</c:formatCode>
                <c:ptCount val="5"/>
                <c:pt idx="0">
                  <c:v>0.12</c:v>
                </c:pt>
                <c:pt idx="1">
                  <c:v>0.14000000000000001</c:v>
                </c:pt>
                <c:pt idx="2">
                  <c:v>0.18</c:v>
                </c:pt>
                <c:pt idx="3">
                  <c:v>0.33</c:v>
                </c:pt>
                <c:pt idx="4">
                  <c:v>0.24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182080"/>
        <c:axId val="33183616"/>
      </c:barChart>
      <c:catAx>
        <c:axId val="331820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hu-HU"/>
          </a:p>
        </c:txPr>
        <c:crossAx val="33183616"/>
        <c:crosses val="autoZero"/>
        <c:auto val="1"/>
        <c:lblAlgn val="ctr"/>
        <c:lblOffset val="100"/>
        <c:noMultiLvlLbl val="0"/>
      </c:catAx>
      <c:valAx>
        <c:axId val="33183616"/>
        <c:scaling>
          <c:orientation val="minMax"/>
          <c:max val="1"/>
          <c:min val="0"/>
        </c:scaling>
        <c:delete val="0"/>
        <c:axPos val="t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hu-HU"/>
          </a:p>
        </c:txPr>
        <c:crossAx val="33182080"/>
        <c:crosses val="autoZero"/>
        <c:crossBetween val="between"/>
        <c:majorUnit val="0.25"/>
      </c:valAx>
    </c:plotArea>
    <c:plotVisOnly val="1"/>
    <c:dispBlanksAs val="gap"/>
    <c:showDLblsOverMax val="0"/>
  </c:chart>
  <c:txPr>
    <a:bodyPr/>
    <a:lstStyle/>
    <a:p>
      <a:pPr>
        <a:defRPr sz="1200">
          <a:latin typeface="Helvetica" pitchFamily="34" charset="0"/>
          <a:ea typeface="Verdana" pitchFamily="34" charset="0"/>
          <a:cs typeface="Helvetica" pitchFamily="34" charset="0"/>
        </a:defRPr>
      </a:pPr>
      <a:endParaRPr lang="hu-HU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97149205034741"/>
          <c:y val="2.8002586006766979E-2"/>
          <c:w val="0.59137800743891866"/>
          <c:h val="0.6743782854536636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882345"/>
              </a:solidFill>
              <a:ln>
                <a:solidFill>
                  <a:srgbClr val="A4062C"/>
                </a:solidFill>
              </a:ln>
            </c:spPr>
          </c:dPt>
          <c:dPt>
            <c:idx val="1"/>
            <c:bubble3D val="0"/>
            <c:spPr>
              <a:solidFill>
                <a:srgbClr val="C2BFC0"/>
              </a:solidFill>
              <a:ln>
                <a:solidFill>
                  <a:srgbClr val="C2C0C1"/>
                </a:solidFill>
              </a:ln>
            </c:spPr>
          </c:dPt>
          <c:dPt>
            <c:idx val="2"/>
            <c:bubble3D val="0"/>
            <c:spPr>
              <a:solidFill>
                <a:srgbClr val="004165"/>
              </a:solidFill>
              <a:ln>
                <a:solidFill>
                  <a:srgbClr val="0C4264"/>
                </a:solidFill>
              </a:ln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4127122097313114E-3"/>
                  <c:y val="-8.41899691888568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</c:spPr>
              <c:txPr>
                <a:bodyPr anchor="ctr" anchorCtr="1"/>
                <a:lstStyle/>
                <a:p>
                  <a:pPr>
                    <a:defRPr sz="1700">
                      <a:solidFill>
                        <a:srgbClr val="A6A6A6"/>
                      </a:solidFill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 anchor="ctr" anchorCtr="1"/>
              <a:lstStyle/>
              <a:p>
                <a:pPr>
                  <a:defRPr sz="1700">
                    <a:solidFill>
                      <a:schemeClr val="bg1"/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Tabelle1!$B$4:$B$6</c:f>
              <c:strCache>
                <c:ptCount val="3"/>
                <c:pt idx="0">
                  <c:v>Sehr gut (100%-90%)</c:v>
                </c:pt>
                <c:pt idx="1">
                  <c:v>gut bis mittelmässig (89%-64%)</c:v>
                </c:pt>
                <c:pt idx="2">
                  <c:v>schlecht bis sehr schlecht (63%-0%)</c:v>
                </c:pt>
              </c:strCache>
            </c:strRef>
          </c:cat>
          <c:val>
            <c:numRef>
              <c:f>Tabelle1!$C$4:$C$6</c:f>
              <c:numCache>
                <c:formatCode>###0%</c:formatCode>
                <c:ptCount val="3"/>
                <c:pt idx="0">
                  <c:v>0.41351479762506266</c:v>
                </c:pt>
                <c:pt idx="1">
                  <c:v>9.8268723125787244E-2</c:v>
                </c:pt>
                <c:pt idx="2">
                  <c:v>0.48821647924915529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4"/>
        <c:holeSize val="50"/>
      </c:doughnutChart>
    </c:plotArea>
    <c:plotVisOnly val="1"/>
    <c:dispBlanksAs val="zero"/>
    <c:showDLblsOverMax val="0"/>
  </c:chart>
  <c:txPr>
    <a:bodyPr/>
    <a:lstStyle/>
    <a:p>
      <a:pPr>
        <a:defRPr>
          <a:latin typeface="Helvetica" pitchFamily="34" charset="0"/>
          <a:cs typeface="Helvetica" pitchFamily="34" charset="0"/>
        </a:defRPr>
      </a:pPr>
      <a:endParaRPr lang="hu-HU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40454297199421"/>
          <c:y val="4.8528827065315097E-2"/>
          <c:w val="0.66934838624168624"/>
          <c:h val="0.6343314321707036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882345"/>
              </a:solidFill>
              <a:ln>
                <a:solidFill>
                  <a:srgbClr val="A4062C"/>
                </a:solidFill>
              </a:ln>
            </c:spPr>
          </c:dPt>
          <c:dPt>
            <c:idx val="1"/>
            <c:bubble3D val="0"/>
            <c:spPr>
              <a:solidFill>
                <a:srgbClr val="D51F53"/>
              </a:solidFill>
              <a:ln>
                <a:solidFill>
                  <a:srgbClr val="D41853"/>
                </a:solidFill>
              </a:ln>
            </c:spPr>
          </c:dPt>
          <c:dPt>
            <c:idx val="2"/>
            <c:bubble3D val="0"/>
            <c:spPr>
              <a:solidFill>
                <a:srgbClr val="C2BFC0"/>
              </a:solidFill>
              <a:ln>
                <a:solidFill>
                  <a:srgbClr val="A6A6A6"/>
                </a:solidFill>
              </a:ln>
            </c:spPr>
          </c:dPt>
          <c:dPt>
            <c:idx val="3"/>
            <c:bubble3D val="0"/>
            <c:spPr>
              <a:solidFill>
                <a:srgbClr val="009FDA"/>
              </a:solidFill>
              <a:ln>
                <a:solidFill>
                  <a:srgbClr val="049EE4"/>
                </a:solidFill>
              </a:ln>
            </c:spPr>
          </c:dPt>
          <c:dPt>
            <c:idx val="4"/>
            <c:bubble3D val="0"/>
            <c:spPr>
              <a:solidFill>
                <a:srgbClr val="0C4264"/>
              </a:solidFill>
              <a:ln>
                <a:solidFill>
                  <a:srgbClr val="0C4264"/>
                </a:solidFill>
              </a:ln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14%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4127122097313114E-3"/>
                  <c:y val="-8.41899691888568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</c:spPr>
              <c:txPr>
                <a:bodyPr anchor="ctr" anchorCtr="1"/>
                <a:lstStyle/>
                <a:p>
                  <a:pPr>
                    <a:defRPr sz="1700">
                      <a:solidFill>
                        <a:srgbClr val="A6A6A6"/>
                      </a:solidFill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 anchor="ctr" anchorCtr="1"/>
              <a:lstStyle/>
              <a:p>
                <a:pPr>
                  <a:defRPr sz="1700">
                    <a:solidFill>
                      <a:schemeClr val="bg1"/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Tabelle1!$B$4:$B$8</c:f>
              <c:strCache>
                <c:ptCount val="5"/>
                <c:pt idx="0">
                  <c:v>1 Sehr gut</c:v>
                </c:pt>
                <c:pt idx="1">
                  <c:v>2 Eher gut</c:v>
                </c:pt>
                <c:pt idx="2">
                  <c:v>3 Mittelmäßig</c:v>
                </c:pt>
                <c:pt idx="3">
                  <c:v>4 Eher schlecht</c:v>
                </c:pt>
                <c:pt idx="4">
                  <c:v>5 Sehr schlecht</c:v>
                </c:pt>
              </c:strCache>
            </c:strRef>
          </c:cat>
          <c:val>
            <c:numRef>
              <c:f>Tabelle1!$C$4:$C$8</c:f>
              <c:numCache>
                <c:formatCode>###0%</c:formatCode>
                <c:ptCount val="5"/>
                <c:pt idx="0">
                  <c:v>0.54414519670117389</c:v>
                </c:pt>
                <c:pt idx="1">
                  <c:v>0.29603593774525938</c:v>
                </c:pt>
                <c:pt idx="2">
                  <c:v>0.13740890996544441</c:v>
                </c:pt>
                <c:pt idx="3">
                  <c:v>1.7930501109442869E-2</c:v>
                </c:pt>
                <c:pt idx="4">
                  <c:v>4.4794544786790173E-3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4"/>
        <c:holeSize val="50"/>
      </c:doughnutChart>
    </c:plotArea>
    <c:plotVisOnly val="1"/>
    <c:dispBlanksAs val="zero"/>
    <c:showDLblsOverMax val="0"/>
  </c:chart>
  <c:txPr>
    <a:bodyPr/>
    <a:lstStyle/>
    <a:p>
      <a:pPr>
        <a:defRPr>
          <a:latin typeface="Helvetica" pitchFamily="34" charset="0"/>
          <a:cs typeface="Helvetica" pitchFamily="34" charset="0"/>
        </a:defRPr>
      </a:pPr>
      <a:endParaRPr lang="hu-HU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42075518179139"/>
          <c:y val="4.5997247387415764E-2"/>
          <c:w val="0.8549931650106507"/>
          <c:h val="0.743850959085455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Tabelle1!$B$32</c:f>
              <c:strCache>
                <c:ptCount val="1"/>
                <c:pt idx="0">
                  <c:v>very good</c:v>
                </c:pt>
              </c:strCache>
            </c:strRef>
          </c:tx>
          <c:spPr>
            <a:solidFill>
              <a:srgbClr val="A4062C"/>
            </a:solidFill>
            <a:ln>
              <a:solidFill>
                <a:srgbClr val="A4062C"/>
              </a:solidFill>
            </a:ln>
          </c:spPr>
          <c:invertIfNegative val="0"/>
          <c:dLbls>
            <c:numFmt formatCode="0%" sourceLinked="0"/>
            <c:spPr>
              <a:noFill/>
            </c:spPr>
            <c:txPr>
              <a:bodyPr/>
              <a:lstStyle/>
              <a:p>
                <a:pPr>
                  <a:defRPr sz="10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Tabelle1!$G$30:$L$31</c:f>
              <c:multiLvlStrCache>
                <c:ptCount val="6"/>
                <c:lvl>
                  <c:pt idx="0">
                    <c:v>self-assessment</c:v>
                  </c:pt>
                  <c:pt idx="1">
                    <c:v>result</c:v>
                  </c:pt>
                  <c:pt idx="2">
                    <c:v>self-assessment</c:v>
                  </c:pt>
                  <c:pt idx="3">
                    <c:v>result</c:v>
                  </c:pt>
                  <c:pt idx="4">
                    <c:v>self-assessment</c:v>
                  </c:pt>
                  <c:pt idx="5">
                    <c:v>result</c:v>
                  </c:pt>
                </c:lvl>
                <c:lvl>
                  <c:pt idx="0">
                    <c:v>15-29 years</c:v>
                  </c:pt>
                  <c:pt idx="2">
                    <c:v>30-49 years</c:v>
                  </c:pt>
                  <c:pt idx="4">
                    <c:v>50-60 years</c:v>
                  </c:pt>
                </c:lvl>
              </c:multiLvlStrCache>
            </c:multiLvlStrRef>
          </c:cat>
          <c:val>
            <c:numRef>
              <c:f>Tabelle1!$G$32:$L$32</c:f>
              <c:numCache>
                <c:formatCode>###0%</c:formatCode>
                <c:ptCount val="6"/>
                <c:pt idx="0" formatCode="0%">
                  <c:v>0.22840164026006712</c:v>
                </c:pt>
                <c:pt idx="1">
                  <c:v>6.7836297429724288E-2</c:v>
                </c:pt>
                <c:pt idx="2" formatCode="0%">
                  <c:v>0.13615443885799924</c:v>
                </c:pt>
                <c:pt idx="3">
                  <c:v>6.7173240497527001E-2</c:v>
                </c:pt>
                <c:pt idx="4" formatCode="0%">
                  <c:v>9.0147564117052215E-2</c:v>
                </c:pt>
                <c:pt idx="5">
                  <c:v>9.2678840022414638E-2</c:v>
                </c:pt>
              </c:numCache>
            </c:numRef>
          </c:val>
        </c:ser>
        <c:ser>
          <c:idx val="1"/>
          <c:order val="1"/>
          <c:tx>
            <c:strRef>
              <c:f>Tabelle1!$B$33</c:f>
              <c:strCache>
                <c:ptCount val="1"/>
                <c:pt idx="0">
                  <c:v>good to mediocre</c:v>
                </c:pt>
              </c:strCache>
            </c:strRef>
          </c:tx>
          <c:spPr>
            <a:solidFill>
              <a:srgbClr val="C2C0C1"/>
            </a:solidFill>
            <a:ln>
              <a:solidFill>
                <a:srgbClr val="C2C0C1"/>
              </a:solidFill>
            </a:ln>
          </c:spPr>
          <c:invertIfNegative val="0"/>
          <c:dLbls>
            <c:txPr>
              <a:bodyPr/>
              <a:lstStyle/>
              <a:p>
                <a:pPr algn="ctr">
                  <a:defRPr lang="de-AT" sz="1000" b="0" i="0" u="none" strike="noStrike" kern="1200" baseline="0">
                    <a:solidFill>
                      <a:sysClr val="windowText" lastClr="000000"/>
                    </a:solidFill>
                    <a:latin typeface="Helvetica" pitchFamily="34" charset="0"/>
                    <a:ea typeface="Verdana" pitchFamily="34" charset="0"/>
                    <a:cs typeface="Helvetica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Tabelle1!$G$30:$L$31</c:f>
              <c:multiLvlStrCache>
                <c:ptCount val="6"/>
                <c:lvl>
                  <c:pt idx="0">
                    <c:v>self-assessment</c:v>
                  </c:pt>
                  <c:pt idx="1">
                    <c:v>result</c:v>
                  </c:pt>
                  <c:pt idx="2">
                    <c:v>self-assessment</c:v>
                  </c:pt>
                  <c:pt idx="3">
                    <c:v>result</c:v>
                  </c:pt>
                  <c:pt idx="4">
                    <c:v>self-assessment</c:v>
                  </c:pt>
                  <c:pt idx="5">
                    <c:v>result</c:v>
                  </c:pt>
                </c:lvl>
                <c:lvl>
                  <c:pt idx="0">
                    <c:v>15-29 years</c:v>
                  </c:pt>
                  <c:pt idx="2">
                    <c:v>30-49 years</c:v>
                  </c:pt>
                  <c:pt idx="4">
                    <c:v>50-60 years</c:v>
                  </c:pt>
                </c:lvl>
              </c:multiLvlStrCache>
            </c:multiLvlStrRef>
          </c:cat>
          <c:val>
            <c:numRef>
              <c:f>Tabelle1!$G$33:$L$33</c:f>
              <c:numCache>
                <c:formatCode>###0%</c:formatCode>
                <c:ptCount val="6"/>
                <c:pt idx="0" formatCode="0%">
                  <c:v>0.74022894853895138</c:v>
                </c:pt>
                <c:pt idx="1">
                  <c:v>0.37800810137144902</c:v>
                </c:pt>
                <c:pt idx="2" formatCode="0%">
                  <c:v>0.78835896239252268</c:v>
                </c:pt>
                <c:pt idx="3">
                  <c:v>0.32206013162922714</c:v>
                </c:pt>
                <c:pt idx="4" formatCode="0%">
                  <c:v>0.85484207926461153</c:v>
                </c:pt>
                <c:pt idx="5">
                  <c:v>0.22254675501613339</c:v>
                </c:pt>
              </c:numCache>
            </c:numRef>
          </c:val>
        </c:ser>
        <c:ser>
          <c:idx val="2"/>
          <c:order val="2"/>
          <c:tx>
            <c:strRef>
              <c:f>Tabelle1!$B$34</c:f>
              <c:strCache>
                <c:ptCount val="1"/>
                <c:pt idx="0">
                  <c:v>bad to very bad</c:v>
                </c:pt>
              </c:strCache>
            </c:strRef>
          </c:tx>
          <c:spPr>
            <a:solidFill>
              <a:srgbClr val="0C4264"/>
            </a:solidFill>
            <a:ln>
              <a:solidFill>
                <a:srgbClr val="0C4264"/>
              </a:solidFill>
            </a:ln>
          </c:spPr>
          <c:invertIfNegative val="0"/>
          <c:dLbls>
            <c:txPr>
              <a:bodyPr/>
              <a:lstStyle/>
              <a:p>
                <a:pPr algn="ctr">
                  <a:defRPr lang="de-AT" sz="1000" b="0" i="0" u="none" strike="noStrike" kern="1200" baseline="0">
                    <a:solidFill>
                      <a:schemeClr val="bg1"/>
                    </a:solidFill>
                    <a:latin typeface="Helvetica" pitchFamily="34" charset="0"/>
                    <a:ea typeface="Verdana" pitchFamily="34" charset="0"/>
                    <a:cs typeface="Helvetica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Tabelle1!$G$30:$L$31</c:f>
              <c:multiLvlStrCache>
                <c:ptCount val="6"/>
                <c:lvl>
                  <c:pt idx="0">
                    <c:v>self-assessment</c:v>
                  </c:pt>
                  <c:pt idx="1">
                    <c:v>result</c:v>
                  </c:pt>
                  <c:pt idx="2">
                    <c:v>self-assessment</c:v>
                  </c:pt>
                  <c:pt idx="3">
                    <c:v>result</c:v>
                  </c:pt>
                  <c:pt idx="4">
                    <c:v>self-assessment</c:v>
                  </c:pt>
                  <c:pt idx="5">
                    <c:v>result</c:v>
                  </c:pt>
                </c:lvl>
                <c:lvl>
                  <c:pt idx="0">
                    <c:v>15-29 years</c:v>
                  </c:pt>
                  <c:pt idx="2">
                    <c:v>30-49 years</c:v>
                  </c:pt>
                  <c:pt idx="4">
                    <c:v>50-60 years</c:v>
                  </c:pt>
                </c:lvl>
              </c:multiLvlStrCache>
            </c:multiLvlStrRef>
          </c:cat>
          <c:val>
            <c:numRef>
              <c:f>Tabelle1!$G$34:$L$34</c:f>
              <c:numCache>
                <c:formatCode>###0%</c:formatCode>
                <c:ptCount val="6"/>
                <c:pt idx="0" formatCode="0%">
                  <c:v>3.1369411200982626E-2</c:v>
                </c:pt>
                <c:pt idx="1">
                  <c:v>0.55415560119882701</c:v>
                </c:pt>
                <c:pt idx="2" formatCode="0%">
                  <c:v>7.5486598749478384E-2</c:v>
                </c:pt>
                <c:pt idx="3">
                  <c:v>0.61076662787324498</c:v>
                </c:pt>
                <c:pt idx="4" formatCode="0%">
                  <c:v>5.5010356618337322E-2</c:v>
                </c:pt>
                <c:pt idx="5">
                  <c:v>0.68477440496145203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2003072"/>
        <c:axId val="82004608"/>
      </c:barChart>
      <c:catAx>
        <c:axId val="8200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/>
            </a:pPr>
            <a:endParaRPr lang="hu-HU"/>
          </a:p>
        </c:txPr>
        <c:crossAx val="82004608"/>
        <c:crosses val="autoZero"/>
        <c:auto val="1"/>
        <c:lblAlgn val="ctr"/>
        <c:lblOffset val="100"/>
        <c:noMultiLvlLbl val="0"/>
      </c:catAx>
      <c:valAx>
        <c:axId val="82004608"/>
        <c:scaling>
          <c:orientation val="minMax"/>
          <c:max val="1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hu-HU"/>
          </a:p>
        </c:txPr>
        <c:crossAx val="82003072"/>
        <c:crosses val="autoZero"/>
        <c:crossBetween val="between"/>
        <c:majorUnit val="0.25"/>
      </c:valAx>
    </c:plotArea>
    <c:legend>
      <c:legendPos val="b"/>
      <c:layout>
        <c:manualLayout>
          <c:xMode val="edge"/>
          <c:yMode val="edge"/>
          <c:x val="0.25978478236717661"/>
          <c:y val="0.91055581689864939"/>
          <c:w val="0.48656489858614743"/>
          <c:h val="4.7527900343697985E-2"/>
        </c:manualLayout>
      </c:layout>
      <c:overlay val="0"/>
    </c:legend>
    <c:plotVisOnly val="1"/>
    <c:dispBlanksAs val="gap"/>
    <c:showDLblsOverMax val="0"/>
  </c:chart>
  <c:txPr>
    <a:bodyPr rot="0" vert="horz"/>
    <a:lstStyle/>
    <a:p>
      <a:pPr>
        <a:defRPr sz="1200">
          <a:latin typeface="Helvetica" pitchFamily="34" charset="0"/>
          <a:ea typeface="Verdana" pitchFamily="34" charset="0"/>
          <a:cs typeface="Helvetica" pitchFamily="34" charset="0"/>
        </a:defRPr>
      </a:pPr>
      <a:endParaRPr lang="hu-HU"/>
    </a:p>
  </c:txPr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687735903244739"/>
          <c:y val="8.924550229227729E-2"/>
          <c:w val="0.75151798402048453"/>
          <c:h val="0.76753139121209735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3"/>
            <c:spPr>
              <a:solidFill>
                <a:srgbClr val="D41853"/>
              </a:solidFill>
              <a:ln>
                <a:solidFill>
                  <a:srgbClr val="D41853"/>
                </a:solidFill>
              </a:ln>
            </c:spPr>
          </c:dPt>
          <c:dPt>
            <c:idx val="1"/>
            <c:bubble3D val="0"/>
            <c:explosion val="7"/>
            <c:spPr>
              <a:solidFill>
                <a:srgbClr val="049EE4"/>
              </a:solidFill>
              <a:ln>
                <a:solidFill>
                  <a:srgbClr val="049EE4"/>
                </a:solidFill>
              </a:ln>
            </c:spPr>
          </c:dPt>
          <c:dLbls>
            <c:dLbl>
              <c:idx val="2"/>
              <c:spPr>
                <a:noFill/>
              </c:spPr>
              <c:txPr>
                <a:bodyPr/>
                <a:lstStyle/>
                <a:p>
                  <a:pPr>
                    <a:defRPr sz="1400" b="1">
                      <a:solidFill>
                        <a:srgbClr val="686868"/>
                      </a:solidFill>
                    </a:defRPr>
                  </a:pPr>
                  <a:endParaRPr lang="hu-H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Tabelle1!$B$4:$B$5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Tabelle1!$C$4:$C$5</c:f>
              <c:numCache>
                <c:formatCode>###0%</c:formatCode>
                <c:ptCount val="2"/>
                <c:pt idx="0">
                  <c:v>0.70519527719738795</c:v>
                </c:pt>
                <c:pt idx="1">
                  <c:v>0.29480472280261022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50"/>
      </c:pieChart>
    </c:plotArea>
    <c:legend>
      <c:legendPos val="b"/>
      <c:layout>
        <c:manualLayout>
          <c:xMode val="edge"/>
          <c:yMode val="edge"/>
          <c:x val="0.22508610154427292"/>
          <c:y val="0.89109544200869573"/>
          <c:w val="0.47750602045782081"/>
          <c:h val="4.7879976040458128E-2"/>
        </c:manualLayout>
      </c:layout>
      <c:overlay val="0"/>
      <c:txPr>
        <a:bodyPr/>
        <a:lstStyle/>
        <a:p>
          <a:pPr rtl="0">
            <a:defRPr/>
          </a:pPr>
          <a:endParaRPr lang="hu-HU"/>
        </a:p>
      </c:txPr>
    </c:legend>
    <c:plotVisOnly val="1"/>
    <c:dispBlanksAs val="zero"/>
    <c:showDLblsOverMax val="0"/>
  </c:chart>
  <c:txPr>
    <a:bodyPr/>
    <a:lstStyle/>
    <a:p>
      <a:pPr>
        <a:defRPr>
          <a:latin typeface="Helvetica" pitchFamily="34" charset="0"/>
          <a:cs typeface="Helvetica" pitchFamily="34" charset="0"/>
        </a:defRPr>
      </a:pPr>
      <a:endParaRPr lang="hu-HU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687735903244739"/>
          <c:y val="8.924550229227729E-2"/>
          <c:w val="0.75151798402048453"/>
          <c:h val="0.7675313912120973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D41853"/>
              </a:solidFill>
              <a:ln>
                <a:solidFill>
                  <a:srgbClr val="D41853"/>
                </a:solidFill>
              </a:ln>
            </c:spPr>
          </c:dPt>
          <c:dPt>
            <c:idx val="1"/>
            <c:bubble3D val="0"/>
            <c:spPr>
              <a:solidFill>
                <a:srgbClr val="049EE4"/>
              </a:solidFill>
              <a:ln>
                <a:solidFill>
                  <a:srgbClr val="049EE4"/>
                </a:solidFill>
              </a:ln>
            </c:spPr>
          </c:dPt>
          <c:dPt>
            <c:idx val="2"/>
            <c:bubble3D val="0"/>
            <c:spPr>
              <a:solidFill>
                <a:srgbClr val="C2C0C1"/>
              </a:solidFill>
              <a:ln>
                <a:solidFill>
                  <a:srgbClr val="C2C0C1"/>
                </a:solidFill>
              </a:ln>
            </c:spPr>
          </c:dPt>
          <c:dLbls>
            <c:dLbl>
              <c:idx val="2"/>
              <c:spPr>
                <a:noFill/>
              </c:spPr>
              <c:txPr>
                <a:bodyPr/>
                <a:lstStyle/>
                <a:p>
                  <a:pPr>
                    <a:defRPr sz="1400" b="1">
                      <a:solidFill>
                        <a:srgbClr val="686868"/>
                      </a:solidFill>
                    </a:defRPr>
                  </a:pPr>
                  <a:endParaRPr lang="hu-H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Tabelle1!$B$4:$B$6</c:f>
              <c:strCache>
                <c:ptCount val="3"/>
                <c:pt idx="0">
                  <c:v>ECDL</c:v>
                </c:pt>
                <c:pt idx="1">
                  <c:v>Other</c:v>
                </c:pt>
                <c:pt idx="2">
                  <c:v>Don't know/No response</c:v>
                </c:pt>
              </c:strCache>
            </c:strRef>
          </c:cat>
          <c:val>
            <c:numRef>
              <c:f>Tabelle1!$C$4:$C$6</c:f>
              <c:numCache>
                <c:formatCode>###0%</c:formatCode>
                <c:ptCount val="3"/>
                <c:pt idx="0">
                  <c:v>0.44786239097575126</c:v>
                </c:pt>
                <c:pt idx="1">
                  <c:v>0.49465517936085895</c:v>
                </c:pt>
                <c:pt idx="2">
                  <c:v>0.10438879818826161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50"/>
      </c:pieChart>
    </c:plotArea>
    <c:legend>
      <c:legendPos val="b"/>
      <c:layout>
        <c:manualLayout>
          <c:xMode val="edge"/>
          <c:yMode val="edge"/>
          <c:x val="0.22508610154427292"/>
          <c:y val="0.89109544200869573"/>
          <c:w val="0.47750602045782081"/>
          <c:h val="8.9277339218569965E-2"/>
        </c:manualLayout>
      </c:layout>
      <c:overlay val="0"/>
      <c:txPr>
        <a:bodyPr/>
        <a:lstStyle/>
        <a:p>
          <a:pPr rtl="0">
            <a:defRPr/>
          </a:pPr>
          <a:endParaRPr lang="hu-HU"/>
        </a:p>
      </c:txPr>
    </c:legend>
    <c:plotVisOnly val="1"/>
    <c:dispBlanksAs val="zero"/>
    <c:showDLblsOverMax val="0"/>
  </c:chart>
  <c:txPr>
    <a:bodyPr/>
    <a:lstStyle/>
    <a:p>
      <a:pPr>
        <a:defRPr>
          <a:latin typeface="Helvetica" pitchFamily="34" charset="0"/>
          <a:cs typeface="Helvetica" pitchFamily="34" charset="0"/>
        </a:defRPr>
      </a:pPr>
      <a:endParaRPr lang="hu-HU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Tabelle1!$G$78</c:f>
              <c:strCache>
                <c:ptCount val="1"/>
                <c:pt idx="0">
                  <c:v>very good</c:v>
                </c:pt>
              </c:strCache>
            </c:strRef>
          </c:tx>
          <c:spPr>
            <a:solidFill>
              <a:srgbClr val="A4062C"/>
            </a:solidFill>
            <a:ln>
              <a:solidFill>
                <a:srgbClr val="A4062C"/>
              </a:solidFill>
            </a:ln>
          </c:spPr>
          <c:invertIfNegative val="0"/>
          <c:cat>
            <c:multiLvlStrRef>
              <c:f>Tabelle1!$H$76:$O$77</c:f>
              <c:multiLvlStrCache>
                <c:ptCount val="8"/>
                <c:lvl>
                  <c:pt idx="0">
                    <c:v>Self-assessment</c:v>
                  </c:pt>
                  <c:pt idx="1">
                    <c:v>Result</c:v>
                  </c:pt>
                  <c:pt idx="2">
                    <c:v>Self-assessment</c:v>
                  </c:pt>
                  <c:pt idx="3">
                    <c:v>Result</c:v>
                  </c:pt>
                  <c:pt idx="4">
                    <c:v>Self-assessment</c:v>
                  </c:pt>
                  <c:pt idx="5">
                    <c:v>Result</c:v>
                  </c:pt>
                  <c:pt idx="6">
                    <c:v>Self-assessment</c:v>
                  </c:pt>
                  <c:pt idx="7">
                    <c:v>Result</c:v>
                  </c:pt>
                </c:lvl>
                <c:lvl>
                  <c:pt idx="0">
                    <c:v>General</c:v>
                  </c:pt>
                  <c:pt idx="2">
                    <c:v>Computer Essentials</c:v>
                  </c:pt>
                  <c:pt idx="4">
                    <c:v>Internet Skills</c:v>
                  </c:pt>
                  <c:pt idx="6">
                    <c:v>IT Security Knowledge</c:v>
                  </c:pt>
                </c:lvl>
              </c:multiLvlStrCache>
            </c:multiLvlStrRef>
          </c:cat>
          <c:val>
            <c:numRef>
              <c:f>Tabelle1!$H$78:$O$78</c:f>
              <c:numCache>
                <c:formatCode>###0%</c:formatCode>
                <c:ptCount val="8"/>
                <c:pt idx="0">
                  <c:v>0.15227844396380391</c:v>
                </c:pt>
                <c:pt idx="1">
                  <c:v>7.2594311908113551E-2</c:v>
                </c:pt>
                <c:pt idx="2">
                  <c:v>0.49499284599563032</c:v>
                </c:pt>
                <c:pt idx="3">
                  <c:v>7.3708769575447697E-2</c:v>
                </c:pt>
                <c:pt idx="4">
                  <c:v>0.54414519670117234</c:v>
                </c:pt>
                <c:pt idx="5">
                  <c:v>0.41351479762506144</c:v>
                </c:pt>
                <c:pt idx="6">
                  <c:v>0.13635073586984173</c:v>
                </c:pt>
                <c:pt idx="7">
                  <c:v>0.53594222240299771</c:v>
                </c:pt>
              </c:numCache>
            </c:numRef>
          </c:val>
        </c:ser>
        <c:ser>
          <c:idx val="1"/>
          <c:order val="1"/>
          <c:tx>
            <c:strRef>
              <c:f>Tabelle1!$G$79</c:f>
              <c:strCache>
                <c:ptCount val="1"/>
                <c:pt idx="0">
                  <c:v>good to mediocre</c:v>
                </c:pt>
              </c:strCache>
            </c:strRef>
          </c:tx>
          <c:spPr>
            <a:solidFill>
              <a:srgbClr val="C2C0C1"/>
            </a:solidFill>
            <a:ln>
              <a:solidFill>
                <a:srgbClr val="C2C0C1"/>
              </a:solidFill>
            </a:ln>
          </c:spPr>
          <c:invertIfNegative val="0"/>
          <c:cat>
            <c:multiLvlStrRef>
              <c:f>Tabelle1!$H$76:$O$77</c:f>
              <c:multiLvlStrCache>
                <c:ptCount val="8"/>
                <c:lvl>
                  <c:pt idx="0">
                    <c:v>Self-assessment</c:v>
                  </c:pt>
                  <c:pt idx="1">
                    <c:v>Result</c:v>
                  </c:pt>
                  <c:pt idx="2">
                    <c:v>Self-assessment</c:v>
                  </c:pt>
                  <c:pt idx="3">
                    <c:v>Result</c:v>
                  </c:pt>
                  <c:pt idx="4">
                    <c:v>Self-assessment</c:v>
                  </c:pt>
                  <c:pt idx="5">
                    <c:v>Result</c:v>
                  </c:pt>
                  <c:pt idx="6">
                    <c:v>Self-assessment</c:v>
                  </c:pt>
                  <c:pt idx="7">
                    <c:v>Result</c:v>
                  </c:pt>
                </c:lvl>
                <c:lvl>
                  <c:pt idx="0">
                    <c:v>General</c:v>
                  </c:pt>
                  <c:pt idx="2">
                    <c:v>Computer Essentials</c:v>
                  </c:pt>
                  <c:pt idx="4">
                    <c:v>Internet Skills</c:v>
                  </c:pt>
                  <c:pt idx="6">
                    <c:v>IT Security Knowledge</c:v>
                  </c:pt>
                </c:lvl>
              </c:multiLvlStrCache>
            </c:multiLvlStrRef>
          </c:cat>
          <c:val>
            <c:numRef>
              <c:f>Tabelle1!$H$79:$O$79</c:f>
              <c:numCache>
                <c:formatCode>###0%</c:formatCode>
                <c:ptCount val="8"/>
                <c:pt idx="0">
                  <c:v>0.78992890073879862</c:v>
                </c:pt>
                <c:pt idx="1">
                  <c:v>0.31862635614116896</c:v>
                </c:pt>
                <c:pt idx="2">
                  <c:v>0.45349894691629533</c:v>
                </c:pt>
                <c:pt idx="3">
                  <c:v>0.17553008118656316</c:v>
                </c:pt>
                <c:pt idx="4">
                  <c:v>0.43344484771070346</c:v>
                </c:pt>
                <c:pt idx="5">
                  <c:v>9.8268723125787077E-2</c:v>
                </c:pt>
                <c:pt idx="6">
                  <c:v>0.65122333320800774</c:v>
                </c:pt>
                <c:pt idx="7">
                  <c:v>0.14331909923185238</c:v>
                </c:pt>
              </c:numCache>
            </c:numRef>
          </c:val>
        </c:ser>
        <c:ser>
          <c:idx val="2"/>
          <c:order val="2"/>
          <c:tx>
            <c:strRef>
              <c:f>Tabelle1!$G$80</c:f>
              <c:strCache>
                <c:ptCount val="1"/>
                <c:pt idx="0">
                  <c:v>bad to very bad</c:v>
                </c:pt>
              </c:strCache>
            </c:strRef>
          </c:tx>
          <c:spPr>
            <a:solidFill>
              <a:srgbClr val="0C4264"/>
            </a:solidFill>
            <a:ln>
              <a:solidFill>
                <a:srgbClr val="0C4264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Tabelle1!$H$76:$O$77</c:f>
              <c:multiLvlStrCache>
                <c:ptCount val="8"/>
                <c:lvl>
                  <c:pt idx="0">
                    <c:v>Self-assessment</c:v>
                  </c:pt>
                  <c:pt idx="1">
                    <c:v>Result</c:v>
                  </c:pt>
                  <c:pt idx="2">
                    <c:v>Self-assessment</c:v>
                  </c:pt>
                  <c:pt idx="3">
                    <c:v>Result</c:v>
                  </c:pt>
                  <c:pt idx="4">
                    <c:v>Self-assessment</c:v>
                  </c:pt>
                  <c:pt idx="5">
                    <c:v>Result</c:v>
                  </c:pt>
                  <c:pt idx="6">
                    <c:v>Self-assessment</c:v>
                  </c:pt>
                  <c:pt idx="7">
                    <c:v>Result</c:v>
                  </c:pt>
                </c:lvl>
                <c:lvl>
                  <c:pt idx="0">
                    <c:v>General</c:v>
                  </c:pt>
                  <c:pt idx="2">
                    <c:v>Computer Essentials</c:v>
                  </c:pt>
                  <c:pt idx="4">
                    <c:v>Internet Skills</c:v>
                  </c:pt>
                  <c:pt idx="6">
                    <c:v>IT Security Knowledge</c:v>
                  </c:pt>
                </c:lvl>
              </c:multiLvlStrCache>
            </c:multiLvlStrRef>
          </c:cat>
          <c:val>
            <c:numRef>
              <c:f>Tabelle1!$H$80:$O$80</c:f>
              <c:numCache>
                <c:formatCode>###0%</c:formatCode>
                <c:ptCount val="8"/>
                <c:pt idx="0">
                  <c:v>5.7792655297394989E-2</c:v>
                </c:pt>
                <c:pt idx="1">
                  <c:v>0.60877933195071954</c:v>
                </c:pt>
                <c:pt idx="2">
                  <c:v>5.1508207088072272E-2</c:v>
                </c:pt>
                <c:pt idx="3">
                  <c:v>0.75076114923799009</c:v>
                </c:pt>
                <c:pt idx="4">
                  <c:v>2.2409955588121873E-2</c:v>
                </c:pt>
                <c:pt idx="5">
                  <c:v>0.48821647924915385</c:v>
                </c:pt>
                <c:pt idx="6">
                  <c:v>0.21242593092214862</c:v>
                </c:pt>
                <c:pt idx="7">
                  <c:v>0.32073867836515213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77453568"/>
        <c:axId val="99093888"/>
      </c:barChart>
      <c:catAx>
        <c:axId val="77453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/>
            </a:pPr>
            <a:endParaRPr lang="hu-HU"/>
          </a:p>
        </c:txPr>
        <c:crossAx val="99093888"/>
        <c:crosses val="autoZero"/>
        <c:auto val="1"/>
        <c:lblAlgn val="ctr"/>
        <c:lblOffset val="100"/>
        <c:noMultiLvlLbl val="0"/>
      </c:catAx>
      <c:valAx>
        <c:axId val="99093888"/>
        <c:scaling>
          <c:orientation val="minMax"/>
          <c:max val="1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hu-HU"/>
          </a:p>
        </c:txPr>
        <c:crossAx val="77453568"/>
        <c:crosses val="autoZero"/>
        <c:crossBetween val="between"/>
        <c:majorUnit val="0.25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Helvetica" pitchFamily="34" charset="0"/>
          <a:ea typeface="Verdana" pitchFamily="34" charset="0"/>
          <a:cs typeface="Helvetica" pitchFamily="34" charset="0"/>
        </a:defRPr>
      </a:pPr>
      <a:endParaRPr lang="hu-HU"/>
    </a:p>
  </c:txPr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819817121769085E-2"/>
          <c:y val="8.0516516683331513E-2"/>
          <c:w val="0.8549931650106507"/>
          <c:h val="0.743850959085455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Tabelle1!$B$32</c:f>
              <c:strCache>
                <c:ptCount val="1"/>
                <c:pt idx="0">
                  <c:v>very good</c:v>
                </c:pt>
              </c:strCache>
            </c:strRef>
          </c:tx>
          <c:spPr>
            <a:solidFill>
              <a:srgbClr val="A4062C"/>
            </a:solidFill>
            <a:ln>
              <a:solidFill>
                <a:srgbClr val="A4062C"/>
              </a:solidFill>
            </a:ln>
          </c:spPr>
          <c:invertIfNegative val="0"/>
          <c:dLbls>
            <c:dLbl>
              <c:idx val="0"/>
              <c:layout>
                <c:manualLayout>
                  <c:x val="-2.8446666420278411E-3"/>
                  <c:y val="2.611512079888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8048002602915415E-3"/>
                  <c:y val="5.3075979045392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%" sourceLinked="0"/>
            <c:spPr>
              <a:noFill/>
            </c:spPr>
            <c:txPr>
              <a:bodyPr/>
              <a:lstStyle/>
              <a:p>
                <a:pPr>
                  <a:defRPr sz="10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Tabelle1!$C$30:$F$31</c:f>
              <c:multiLvlStrCache>
                <c:ptCount val="4"/>
                <c:lvl>
                  <c:pt idx="0">
                    <c:v>self-assessment</c:v>
                  </c:pt>
                  <c:pt idx="1">
                    <c:v>result</c:v>
                  </c:pt>
                  <c:pt idx="2">
                    <c:v>self-assessment</c:v>
                  </c:pt>
                  <c:pt idx="3">
                    <c:v>result</c:v>
                  </c:pt>
                </c:lvl>
                <c:lvl>
                  <c:pt idx="0">
                    <c:v>male</c:v>
                  </c:pt>
                  <c:pt idx="2">
                    <c:v>female</c:v>
                  </c:pt>
                </c:lvl>
              </c:multiLvlStrCache>
            </c:multiLvlStrRef>
          </c:cat>
          <c:val>
            <c:numRef>
              <c:f>Tabelle1!$C$32:$F$32</c:f>
              <c:numCache>
                <c:formatCode>###0%</c:formatCode>
                <c:ptCount val="4"/>
                <c:pt idx="0">
                  <c:v>0.16853279796499701</c:v>
                </c:pt>
                <c:pt idx="1">
                  <c:v>6.9869497840563996E-2</c:v>
                </c:pt>
                <c:pt idx="2">
                  <c:v>0.13697096260018626</c:v>
                </c:pt>
                <c:pt idx="3">
                  <c:v>7.5292180836195766E-2</c:v>
                </c:pt>
              </c:numCache>
            </c:numRef>
          </c:val>
        </c:ser>
        <c:ser>
          <c:idx val="1"/>
          <c:order val="1"/>
          <c:tx>
            <c:strRef>
              <c:f>Tabelle1!$B$33</c:f>
              <c:strCache>
                <c:ptCount val="1"/>
                <c:pt idx="0">
                  <c:v>good to mediocre</c:v>
                </c:pt>
              </c:strCache>
            </c:strRef>
          </c:tx>
          <c:spPr>
            <a:solidFill>
              <a:srgbClr val="C2C0C1"/>
            </a:solidFill>
            <a:ln>
              <a:solidFill>
                <a:srgbClr val="C2C0C1"/>
              </a:solidFill>
            </a:ln>
          </c:spPr>
          <c:invertIfNegative val="0"/>
          <c:dLbls>
            <c:txPr>
              <a:bodyPr/>
              <a:lstStyle/>
              <a:p>
                <a:pPr algn="ctr">
                  <a:defRPr lang="de-AT" sz="1000" b="0" i="0" u="none" strike="noStrike" kern="1200" baseline="0">
                    <a:solidFill>
                      <a:sysClr val="windowText" lastClr="000000"/>
                    </a:solidFill>
                    <a:latin typeface="Helvetica" pitchFamily="34" charset="0"/>
                    <a:ea typeface="Verdana" pitchFamily="34" charset="0"/>
                    <a:cs typeface="Helvetica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Tabelle1!$C$30:$F$31</c:f>
              <c:multiLvlStrCache>
                <c:ptCount val="4"/>
                <c:lvl>
                  <c:pt idx="0">
                    <c:v>self-assessment</c:v>
                  </c:pt>
                  <c:pt idx="1">
                    <c:v>result</c:v>
                  </c:pt>
                  <c:pt idx="2">
                    <c:v>self-assessment</c:v>
                  </c:pt>
                  <c:pt idx="3">
                    <c:v>result</c:v>
                  </c:pt>
                </c:lvl>
                <c:lvl>
                  <c:pt idx="0">
                    <c:v>male</c:v>
                  </c:pt>
                  <c:pt idx="2">
                    <c:v>female</c:v>
                  </c:pt>
                </c:lvl>
              </c:multiLvlStrCache>
            </c:multiLvlStrRef>
          </c:cat>
          <c:val>
            <c:numRef>
              <c:f>Tabelle1!$C$33:$F$33</c:f>
              <c:numCache>
                <c:formatCode>###0%</c:formatCode>
                <c:ptCount val="4"/>
                <c:pt idx="0">
                  <c:v>0.78572262694386796</c:v>
                </c:pt>
                <c:pt idx="1">
                  <c:v>0.35185559611555745</c:v>
                </c:pt>
                <c:pt idx="2">
                  <c:v>0.79389014445980588</c:v>
                </c:pt>
                <c:pt idx="3">
                  <c:v>0.28572571345206033</c:v>
                </c:pt>
              </c:numCache>
            </c:numRef>
          </c:val>
        </c:ser>
        <c:ser>
          <c:idx val="2"/>
          <c:order val="2"/>
          <c:tx>
            <c:strRef>
              <c:f>Tabelle1!$B$34</c:f>
              <c:strCache>
                <c:ptCount val="1"/>
                <c:pt idx="0">
                  <c:v>bad to very bad</c:v>
                </c:pt>
              </c:strCache>
            </c:strRef>
          </c:tx>
          <c:spPr>
            <a:solidFill>
              <a:srgbClr val="0C4264"/>
            </a:solidFill>
            <a:ln>
              <a:solidFill>
                <a:srgbClr val="0C4264"/>
              </a:solidFill>
            </a:ln>
          </c:spPr>
          <c:invertIfNegative val="0"/>
          <c:dLbls>
            <c:txPr>
              <a:bodyPr/>
              <a:lstStyle/>
              <a:p>
                <a:pPr algn="ctr">
                  <a:defRPr lang="de-AT" sz="1000" b="0" i="0" u="none" strike="noStrike" kern="1200" baseline="0">
                    <a:solidFill>
                      <a:schemeClr val="bg1"/>
                    </a:solidFill>
                    <a:latin typeface="Helvetica" pitchFamily="34" charset="0"/>
                    <a:ea typeface="Verdana" pitchFamily="34" charset="0"/>
                    <a:cs typeface="Helvetica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Tabelle1!$C$30:$F$31</c:f>
              <c:multiLvlStrCache>
                <c:ptCount val="4"/>
                <c:lvl>
                  <c:pt idx="0">
                    <c:v>self-assessment</c:v>
                  </c:pt>
                  <c:pt idx="1">
                    <c:v>result</c:v>
                  </c:pt>
                  <c:pt idx="2">
                    <c:v>self-assessment</c:v>
                  </c:pt>
                  <c:pt idx="3">
                    <c:v>result</c:v>
                  </c:pt>
                </c:lvl>
                <c:lvl>
                  <c:pt idx="0">
                    <c:v>male</c:v>
                  </c:pt>
                  <c:pt idx="2">
                    <c:v>female</c:v>
                  </c:pt>
                </c:lvl>
              </c:multiLvlStrCache>
            </c:multiLvlStrRef>
          </c:cat>
          <c:val>
            <c:numRef>
              <c:f>Tabelle1!$C$34:$F$34</c:f>
              <c:numCache>
                <c:formatCode>###0%</c:formatCode>
                <c:ptCount val="4"/>
                <c:pt idx="0">
                  <c:v>4.5744575091136677E-2</c:v>
                </c:pt>
                <c:pt idx="1">
                  <c:v>0.57827490604387877</c:v>
                </c:pt>
                <c:pt idx="2">
                  <c:v>6.9138892940007121E-2</c:v>
                </c:pt>
                <c:pt idx="3">
                  <c:v>0.6389821057117433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6898560"/>
        <c:axId val="106900096"/>
      </c:barChart>
      <c:catAx>
        <c:axId val="106898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hu-HU"/>
          </a:p>
        </c:txPr>
        <c:crossAx val="106900096"/>
        <c:crosses val="autoZero"/>
        <c:auto val="1"/>
        <c:lblAlgn val="ctr"/>
        <c:lblOffset val="100"/>
        <c:noMultiLvlLbl val="0"/>
      </c:catAx>
      <c:valAx>
        <c:axId val="106900096"/>
        <c:scaling>
          <c:orientation val="minMax"/>
          <c:max val="1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hu-HU"/>
          </a:p>
        </c:txPr>
        <c:crossAx val="106898560"/>
        <c:crosses val="autoZero"/>
        <c:crossBetween val="between"/>
        <c:majorUnit val="0.25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Helvetica" pitchFamily="34" charset="0"/>
          <a:ea typeface="Verdana" pitchFamily="34" charset="0"/>
          <a:cs typeface="Helvetica" pitchFamily="34" charset="0"/>
        </a:defRPr>
      </a:pPr>
      <a:endParaRPr lang="hu-HU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819817121769085E-2"/>
          <c:y val="8.0516516683331513E-2"/>
          <c:w val="0.8549931650106507"/>
          <c:h val="0.743850959085455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Tabelle1!$B$32</c:f>
              <c:strCache>
                <c:ptCount val="1"/>
                <c:pt idx="0">
                  <c:v>very good</c:v>
                </c:pt>
              </c:strCache>
            </c:strRef>
          </c:tx>
          <c:spPr>
            <a:solidFill>
              <a:srgbClr val="A4062C"/>
            </a:solidFill>
            <a:ln>
              <a:solidFill>
                <a:srgbClr val="A4062C"/>
              </a:solidFill>
            </a:ln>
          </c:spPr>
          <c:invertIfNegative val="0"/>
          <c:dLbls>
            <c:dLbl>
              <c:idx val="0"/>
              <c:layout>
                <c:manualLayout>
                  <c:x val="-2.8446666420278411E-3"/>
                  <c:y val="2.611512079888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8048002602915415E-3"/>
                  <c:y val="5.3075979045392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%" sourceLinked="0"/>
            <c:spPr>
              <a:noFill/>
            </c:spPr>
            <c:txPr>
              <a:bodyPr/>
              <a:lstStyle/>
              <a:p>
                <a:pPr>
                  <a:defRPr sz="10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Tabelle1!$M$30:$P$31</c:f>
              <c:multiLvlStrCache>
                <c:ptCount val="4"/>
                <c:lvl>
                  <c:pt idx="0">
                    <c:v>self-assessment</c:v>
                  </c:pt>
                  <c:pt idx="1">
                    <c:v>result</c:v>
                  </c:pt>
                  <c:pt idx="2">
                    <c:v>self-assessment</c:v>
                  </c:pt>
                  <c:pt idx="3">
                    <c:v>result</c:v>
                  </c:pt>
                </c:lvl>
                <c:lvl>
                  <c:pt idx="0">
                    <c:v>without school-leaving exam</c:v>
                  </c:pt>
                  <c:pt idx="2">
                    <c:v>with school-leaving exam</c:v>
                  </c:pt>
                </c:lvl>
              </c:multiLvlStrCache>
            </c:multiLvlStrRef>
          </c:cat>
          <c:val>
            <c:numRef>
              <c:f>Tabelle1!$M$32:$P$32</c:f>
              <c:numCache>
                <c:formatCode>###0%</c:formatCode>
                <c:ptCount val="4"/>
                <c:pt idx="0" formatCode="0%">
                  <c:v>0.12012494373718675</c:v>
                </c:pt>
                <c:pt idx="1">
                  <c:v>7.9373871355173459E-2</c:v>
                </c:pt>
                <c:pt idx="2" formatCode="0%">
                  <c:v>0.21755979290875507</c:v>
                </c:pt>
                <c:pt idx="3">
                  <c:v>5.7568676492886939E-2</c:v>
                </c:pt>
              </c:numCache>
            </c:numRef>
          </c:val>
        </c:ser>
        <c:ser>
          <c:idx val="1"/>
          <c:order val="1"/>
          <c:tx>
            <c:strRef>
              <c:f>Tabelle1!$B$33</c:f>
              <c:strCache>
                <c:ptCount val="1"/>
                <c:pt idx="0">
                  <c:v>good to mediocre</c:v>
                </c:pt>
              </c:strCache>
            </c:strRef>
          </c:tx>
          <c:spPr>
            <a:solidFill>
              <a:srgbClr val="C2C0C1"/>
            </a:solidFill>
            <a:ln>
              <a:solidFill>
                <a:srgbClr val="C2C0C1"/>
              </a:solidFill>
            </a:ln>
          </c:spPr>
          <c:invertIfNegative val="0"/>
          <c:dLbls>
            <c:txPr>
              <a:bodyPr/>
              <a:lstStyle/>
              <a:p>
                <a:pPr algn="ctr">
                  <a:defRPr lang="de-AT" sz="1000" b="0" i="0" u="none" strike="noStrike" kern="1200" baseline="0">
                    <a:solidFill>
                      <a:sysClr val="windowText" lastClr="000000"/>
                    </a:solidFill>
                    <a:latin typeface="Helvetica" pitchFamily="34" charset="0"/>
                    <a:ea typeface="Verdana" pitchFamily="34" charset="0"/>
                    <a:cs typeface="Helvetica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Tabelle1!$M$30:$P$31</c:f>
              <c:multiLvlStrCache>
                <c:ptCount val="4"/>
                <c:lvl>
                  <c:pt idx="0">
                    <c:v>self-assessment</c:v>
                  </c:pt>
                  <c:pt idx="1">
                    <c:v>result</c:v>
                  </c:pt>
                  <c:pt idx="2">
                    <c:v>self-assessment</c:v>
                  </c:pt>
                  <c:pt idx="3">
                    <c:v>result</c:v>
                  </c:pt>
                </c:lvl>
                <c:lvl>
                  <c:pt idx="0">
                    <c:v>without school-leaving exam</c:v>
                  </c:pt>
                  <c:pt idx="2">
                    <c:v>with school-leaving exam</c:v>
                  </c:pt>
                </c:lvl>
              </c:multiLvlStrCache>
            </c:multiLvlStrRef>
          </c:cat>
          <c:val>
            <c:numRef>
              <c:f>Tabelle1!$M$33:$P$33</c:f>
              <c:numCache>
                <c:formatCode>###0%</c:formatCode>
                <c:ptCount val="4"/>
                <c:pt idx="0" formatCode="0%">
                  <c:v>0.80987890898439818</c:v>
                </c:pt>
                <c:pt idx="1">
                  <c:v>0.32159424199004971</c:v>
                </c:pt>
                <c:pt idx="2" formatCode="0%">
                  <c:v>0.74942433854319512</c:v>
                </c:pt>
                <c:pt idx="3">
                  <c:v>0.31204858791485124</c:v>
                </c:pt>
              </c:numCache>
            </c:numRef>
          </c:val>
        </c:ser>
        <c:ser>
          <c:idx val="2"/>
          <c:order val="2"/>
          <c:tx>
            <c:strRef>
              <c:f>Tabelle1!$B$34</c:f>
              <c:strCache>
                <c:ptCount val="1"/>
                <c:pt idx="0">
                  <c:v>bad to very bad</c:v>
                </c:pt>
              </c:strCache>
            </c:strRef>
          </c:tx>
          <c:spPr>
            <a:solidFill>
              <a:srgbClr val="0C4264"/>
            </a:solidFill>
            <a:ln>
              <a:solidFill>
                <a:srgbClr val="0C4264"/>
              </a:solidFill>
            </a:ln>
          </c:spPr>
          <c:invertIfNegative val="0"/>
          <c:dLbls>
            <c:txPr>
              <a:bodyPr/>
              <a:lstStyle/>
              <a:p>
                <a:pPr algn="ctr">
                  <a:defRPr lang="de-AT" sz="1000" b="0" i="0" u="none" strike="noStrike" kern="1200" baseline="0">
                    <a:solidFill>
                      <a:schemeClr val="bg1"/>
                    </a:solidFill>
                    <a:latin typeface="Helvetica" pitchFamily="34" charset="0"/>
                    <a:ea typeface="Verdana" pitchFamily="34" charset="0"/>
                    <a:cs typeface="Helvetica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Tabelle1!$M$30:$P$31</c:f>
              <c:multiLvlStrCache>
                <c:ptCount val="4"/>
                <c:lvl>
                  <c:pt idx="0">
                    <c:v>self-assessment</c:v>
                  </c:pt>
                  <c:pt idx="1">
                    <c:v>result</c:v>
                  </c:pt>
                  <c:pt idx="2">
                    <c:v>self-assessment</c:v>
                  </c:pt>
                  <c:pt idx="3">
                    <c:v>result</c:v>
                  </c:pt>
                </c:lvl>
                <c:lvl>
                  <c:pt idx="0">
                    <c:v>without school-leaving exam</c:v>
                  </c:pt>
                  <c:pt idx="2">
                    <c:v>with school-leaving exam</c:v>
                  </c:pt>
                </c:lvl>
              </c:multiLvlStrCache>
            </c:multiLvlStrRef>
          </c:cat>
          <c:val>
            <c:numRef>
              <c:f>Tabelle1!$M$34:$P$34</c:f>
              <c:numCache>
                <c:formatCode>###0%</c:formatCode>
                <c:ptCount val="4"/>
                <c:pt idx="0" formatCode="0%">
                  <c:v>6.999614727841548E-2</c:v>
                </c:pt>
                <c:pt idx="1">
                  <c:v>0.59903188665477713</c:v>
                </c:pt>
                <c:pt idx="2" formatCode="0%">
                  <c:v>3.3015868548050956E-2</c:v>
                </c:pt>
                <c:pt idx="3">
                  <c:v>0.63038273559226277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7816320"/>
        <c:axId val="117830400"/>
      </c:barChart>
      <c:catAx>
        <c:axId val="117816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hu-HU"/>
          </a:p>
        </c:txPr>
        <c:crossAx val="117830400"/>
        <c:crosses val="autoZero"/>
        <c:auto val="1"/>
        <c:lblAlgn val="ctr"/>
        <c:lblOffset val="100"/>
        <c:noMultiLvlLbl val="0"/>
      </c:catAx>
      <c:valAx>
        <c:axId val="117830400"/>
        <c:scaling>
          <c:orientation val="minMax"/>
          <c:max val="1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hu-HU"/>
          </a:p>
        </c:txPr>
        <c:crossAx val="117816320"/>
        <c:crosses val="autoZero"/>
        <c:crossBetween val="between"/>
        <c:majorUnit val="0.25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Helvetica" pitchFamily="34" charset="0"/>
          <a:ea typeface="Verdana" pitchFamily="34" charset="0"/>
          <a:cs typeface="Helvetica" pitchFamily="34" charset="0"/>
        </a:defRPr>
      </a:pPr>
      <a:endParaRPr lang="hu-H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563893866865029"/>
          <c:y val="8.0516516683331513E-2"/>
          <c:w val="0.69574274355989474"/>
          <c:h val="0.9194835494468865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D41853"/>
            </a:solidFill>
            <a:ln>
              <a:solidFill>
                <a:srgbClr val="D41853"/>
              </a:solidFill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C2C0C1"/>
              </a:solidFill>
              <a:ln>
                <a:solidFill>
                  <a:srgbClr val="C2C0C1"/>
                </a:solidFill>
              </a:ln>
            </c:spPr>
          </c:dPt>
          <c:dLbls>
            <c:dLbl>
              <c:idx val="0"/>
              <c:layout>
                <c:manualLayout>
                  <c:x val="-2.8446666420278411E-3"/>
                  <c:y val="2.611512079888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8048002602915415E-3"/>
                  <c:y val="5.3075979045392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%" sourceLinked="0"/>
            <c:spPr>
              <a:noFill/>
            </c:spPr>
            <c:txPr>
              <a:bodyPr/>
              <a:lstStyle/>
              <a:p>
                <a:pPr>
                  <a:defRPr sz="10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Tabelle1!$B$4:$B$7</c:f>
              <c:strCache>
                <c:ptCount val="4"/>
                <c:pt idx="0">
                  <c:v>less than 1 hour per day</c:v>
                </c:pt>
                <c:pt idx="1">
                  <c:v>1-3 hours per day</c:v>
                </c:pt>
                <c:pt idx="2">
                  <c:v>more than 3 hours per day</c:v>
                </c:pt>
                <c:pt idx="3">
                  <c:v>I don't know, cannot estimate</c:v>
                </c:pt>
              </c:strCache>
            </c:strRef>
          </c:cat>
          <c:val>
            <c:numRef>
              <c:f>Tabelle1!$C$4:$C$7</c:f>
              <c:numCache>
                <c:formatCode>###0%</c:formatCode>
                <c:ptCount val="4"/>
                <c:pt idx="0">
                  <c:v>0.19073950190250721</c:v>
                </c:pt>
                <c:pt idx="1">
                  <c:v>0.53739771133912151</c:v>
                </c:pt>
                <c:pt idx="2">
                  <c:v>0.23787974797238284</c:v>
                </c:pt>
                <c:pt idx="3">
                  <c:v>3.3983038785986505E-2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358208"/>
        <c:axId val="33359744"/>
      </c:barChart>
      <c:catAx>
        <c:axId val="3335820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hu-HU"/>
          </a:p>
        </c:txPr>
        <c:crossAx val="33359744"/>
        <c:crosses val="autoZero"/>
        <c:auto val="1"/>
        <c:lblAlgn val="ctr"/>
        <c:lblOffset val="100"/>
        <c:noMultiLvlLbl val="0"/>
      </c:catAx>
      <c:valAx>
        <c:axId val="33359744"/>
        <c:scaling>
          <c:orientation val="minMax"/>
          <c:max val="1"/>
          <c:min val="0"/>
        </c:scaling>
        <c:delete val="0"/>
        <c:axPos val="t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hu-HU"/>
          </a:p>
        </c:txPr>
        <c:crossAx val="33358208"/>
        <c:crosses val="autoZero"/>
        <c:crossBetween val="between"/>
        <c:majorUnit val="0.25"/>
      </c:valAx>
    </c:plotArea>
    <c:plotVisOnly val="1"/>
    <c:dispBlanksAs val="gap"/>
    <c:showDLblsOverMax val="0"/>
  </c:chart>
  <c:txPr>
    <a:bodyPr/>
    <a:lstStyle/>
    <a:p>
      <a:pPr>
        <a:defRPr sz="1200">
          <a:latin typeface="Helvetica" pitchFamily="34" charset="0"/>
          <a:ea typeface="Verdana" pitchFamily="34" charset="0"/>
          <a:cs typeface="Helvetica" pitchFamily="34" charset="0"/>
        </a:defRPr>
      </a:pPr>
      <a:endParaRPr lang="hu-H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40454297199411"/>
          <c:y val="2.8002586006766979E-2"/>
          <c:w val="0.69719627442027565"/>
          <c:h val="0.6774724716476758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882345"/>
              </a:solidFill>
              <a:ln>
                <a:solidFill>
                  <a:srgbClr val="A4062C"/>
                </a:solidFill>
              </a:ln>
            </c:spPr>
          </c:dPt>
          <c:dPt>
            <c:idx val="1"/>
            <c:bubble3D val="0"/>
            <c:spPr>
              <a:solidFill>
                <a:srgbClr val="D51F53"/>
              </a:solidFill>
              <a:ln>
                <a:solidFill>
                  <a:srgbClr val="D41853"/>
                </a:solidFill>
              </a:ln>
            </c:spPr>
          </c:dPt>
          <c:dPt>
            <c:idx val="2"/>
            <c:bubble3D val="0"/>
            <c:spPr>
              <a:solidFill>
                <a:srgbClr val="C2BFC0"/>
              </a:solidFill>
              <a:ln>
                <a:solidFill>
                  <a:srgbClr val="A6A6A6"/>
                </a:solidFill>
              </a:ln>
            </c:spPr>
          </c:dPt>
          <c:dPt>
            <c:idx val="3"/>
            <c:bubble3D val="0"/>
            <c:spPr>
              <a:solidFill>
                <a:srgbClr val="009FDA"/>
              </a:solidFill>
              <a:ln>
                <a:solidFill>
                  <a:srgbClr val="049EE4"/>
                </a:solidFill>
              </a:ln>
            </c:spPr>
          </c:dPt>
          <c:dPt>
            <c:idx val="4"/>
            <c:bubble3D val="0"/>
            <c:spPr>
              <a:solidFill>
                <a:srgbClr val="004165"/>
              </a:solidFill>
              <a:ln>
                <a:solidFill>
                  <a:srgbClr val="0C4264"/>
                </a:solidFill>
              </a:ln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34%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4127122097313114E-3"/>
                  <c:y val="-8.4189969188856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</c:spPr>
              <c:txPr>
                <a:bodyPr anchor="ctr" anchorCtr="1"/>
                <a:lstStyle/>
                <a:p>
                  <a:pPr>
                    <a:defRPr sz="1700">
                      <a:solidFill>
                        <a:srgbClr val="A6A6A6"/>
                      </a:solidFill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 anchor="ctr" anchorCtr="1"/>
              <a:lstStyle/>
              <a:p>
                <a:pPr>
                  <a:defRPr sz="1700">
                    <a:solidFill>
                      <a:schemeClr val="bg1"/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Tabelle1!$B$4:$B$8</c:f>
              <c:strCache>
                <c:ptCount val="5"/>
                <c:pt idx="0">
                  <c:v>1 Sehr gut</c:v>
                </c:pt>
                <c:pt idx="1">
                  <c:v>2 Eher gut</c:v>
                </c:pt>
                <c:pt idx="2">
                  <c:v>3 Mittelmäßig</c:v>
                </c:pt>
                <c:pt idx="3">
                  <c:v>4 Eher schlecht</c:v>
                </c:pt>
                <c:pt idx="4">
                  <c:v>5 Sehr schlecht</c:v>
                </c:pt>
              </c:strCache>
            </c:strRef>
          </c:cat>
          <c:val>
            <c:numRef>
              <c:f>Tabelle1!$C$4:$C$8</c:f>
              <c:numCache>
                <c:formatCode>###0%</c:formatCode>
                <c:ptCount val="5"/>
                <c:pt idx="0">
                  <c:v>0.15227844396380391</c:v>
                </c:pt>
                <c:pt idx="1">
                  <c:v>0.45207845130797286</c:v>
                </c:pt>
                <c:pt idx="2">
                  <c:v>0.33785044943082726</c:v>
                </c:pt>
                <c:pt idx="3">
                  <c:v>5.0371205758494061E-2</c:v>
                </c:pt>
                <c:pt idx="4">
                  <c:v>7.4214495389009465E-3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4"/>
        <c:holeSize val="50"/>
      </c:doughnutChart>
    </c:plotArea>
    <c:plotVisOnly val="1"/>
    <c:dispBlanksAs val="zero"/>
    <c:showDLblsOverMax val="0"/>
  </c:chart>
  <c:txPr>
    <a:bodyPr/>
    <a:lstStyle/>
    <a:p>
      <a:pPr>
        <a:defRPr>
          <a:latin typeface="Helvetica" pitchFamily="34" charset="0"/>
          <a:cs typeface="Helvetica" pitchFamily="34" charset="0"/>
        </a:defRPr>
      </a:pPr>
      <a:endParaRPr lang="hu-HU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40454297199411"/>
          <c:y val="2.8002586006766979E-2"/>
          <c:w val="0.69719627442027565"/>
          <c:h val="0.6774724716476758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882345"/>
              </a:solidFill>
              <a:ln>
                <a:solidFill>
                  <a:srgbClr val="A4062C"/>
                </a:solidFill>
              </a:ln>
            </c:spPr>
          </c:dPt>
          <c:dPt>
            <c:idx val="1"/>
            <c:bubble3D val="0"/>
            <c:spPr>
              <a:solidFill>
                <a:srgbClr val="C2BFC0"/>
              </a:solidFill>
              <a:ln>
                <a:solidFill>
                  <a:srgbClr val="C2C0C1"/>
                </a:solidFill>
              </a:ln>
            </c:spPr>
          </c:dPt>
          <c:dPt>
            <c:idx val="2"/>
            <c:bubble3D val="0"/>
            <c:spPr>
              <a:solidFill>
                <a:srgbClr val="004165"/>
              </a:solidFill>
              <a:ln>
                <a:solidFill>
                  <a:srgbClr val="0C4264"/>
                </a:solidFill>
              </a:ln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32%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4127122097313114E-3"/>
                  <c:y val="-8.4189969188856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</c:spPr>
              <c:txPr>
                <a:bodyPr anchor="ctr" anchorCtr="1"/>
                <a:lstStyle/>
                <a:p>
                  <a:pPr>
                    <a:defRPr sz="1700">
                      <a:solidFill>
                        <a:srgbClr val="A6A6A6"/>
                      </a:solidFill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 anchor="ctr" anchorCtr="1"/>
              <a:lstStyle/>
              <a:p>
                <a:pPr>
                  <a:defRPr sz="1700">
                    <a:solidFill>
                      <a:schemeClr val="bg1"/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Tabelle1!$B$4:$B$6</c:f>
              <c:strCache>
                <c:ptCount val="3"/>
                <c:pt idx="0">
                  <c:v>Sehr gut (100%-90%)</c:v>
                </c:pt>
                <c:pt idx="1">
                  <c:v>gut bis mittelmässig (89%-64%)</c:v>
                </c:pt>
                <c:pt idx="2">
                  <c:v>schlecht bis sehr schlecht (63%-0%)</c:v>
                </c:pt>
              </c:strCache>
            </c:strRef>
          </c:cat>
          <c:val>
            <c:numRef>
              <c:f>Tabelle1!$C$4:$C$6</c:f>
              <c:numCache>
                <c:formatCode>###0%</c:formatCode>
                <c:ptCount val="3"/>
                <c:pt idx="0">
                  <c:v>7.2594311908113746E-2</c:v>
                </c:pt>
                <c:pt idx="1">
                  <c:v>0.31862635614116896</c:v>
                </c:pt>
                <c:pt idx="2">
                  <c:v>0.60877933195071965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4"/>
        <c:holeSize val="50"/>
      </c:doughnut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>
          <a:latin typeface="Helvetica" pitchFamily="34" charset="0"/>
          <a:cs typeface="Helvetica" pitchFamily="34" charset="0"/>
        </a:defRPr>
      </a:pPr>
      <a:endParaRPr lang="hu-HU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40454297199416"/>
          <c:y val="2.8002586006766979E-2"/>
          <c:w val="0.69719627442027565"/>
          <c:h val="0.677472471647676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882345"/>
              </a:solidFill>
              <a:ln>
                <a:solidFill>
                  <a:srgbClr val="A4062C"/>
                </a:solidFill>
              </a:ln>
            </c:spPr>
          </c:dPt>
          <c:dPt>
            <c:idx val="1"/>
            <c:bubble3D val="0"/>
            <c:spPr>
              <a:solidFill>
                <a:srgbClr val="D51F53"/>
              </a:solidFill>
              <a:ln>
                <a:solidFill>
                  <a:srgbClr val="D41853"/>
                </a:solidFill>
              </a:ln>
            </c:spPr>
          </c:dPt>
          <c:dPt>
            <c:idx val="2"/>
            <c:bubble3D val="0"/>
            <c:spPr>
              <a:solidFill>
                <a:srgbClr val="C2BFC0"/>
              </a:solidFill>
              <a:ln>
                <a:solidFill>
                  <a:srgbClr val="A6A6A6"/>
                </a:solidFill>
              </a:ln>
            </c:spPr>
          </c:dPt>
          <c:dPt>
            <c:idx val="3"/>
            <c:bubble3D val="0"/>
            <c:spPr>
              <a:solidFill>
                <a:srgbClr val="009FDA"/>
              </a:solidFill>
              <a:ln>
                <a:solidFill>
                  <a:srgbClr val="049EE4"/>
                </a:solidFill>
              </a:ln>
            </c:spPr>
          </c:dPt>
          <c:dPt>
            <c:idx val="4"/>
            <c:bubble3D val="0"/>
            <c:spPr>
              <a:solidFill>
                <a:srgbClr val="004165"/>
              </a:solidFill>
              <a:ln>
                <a:solidFill>
                  <a:srgbClr val="0C4264"/>
                </a:solidFill>
              </a:ln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34%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4127122097313114E-3"/>
                  <c:y val="-8.41899691888568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</c:spPr>
              <c:txPr>
                <a:bodyPr anchor="ctr" anchorCtr="1"/>
                <a:lstStyle/>
                <a:p>
                  <a:pPr>
                    <a:defRPr sz="1700">
                      <a:solidFill>
                        <a:srgbClr val="A6A6A6"/>
                      </a:solidFill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 anchor="ctr" anchorCtr="1"/>
              <a:lstStyle/>
              <a:p>
                <a:pPr>
                  <a:defRPr sz="1700">
                    <a:solidFill>
                      <a:schemeClr val="bg1"/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Tabelle1!$B$4:$B$8</c:f>
              <c:strCache>
                <c:ptCount val="5"/>
                <c:pt idx="0">
                  <c:v>1 Sehr gut</c:v>
                </c:pt>
                <c:pt idx="1">
                  <c:v>2 Eher gut</c:v>
                </c:pt>
                <c:pt idx="2">
                  <c:v>3 Mittelmäßig</c:v>
                </c:pt>
                <c:pt idx="3">
                  <c:v>4 Eher schlecht</c:v>
                </c:pt>
                <c:pt idx="4">
                  <c:v>5 Sehr schlecht</c:v>
                </c:pt>
              </c:strCache>
            </c:strRef>
          </c:cat>
          <c:val>
            <c:numRef>
              <c:f>Tabelle1!$C$4:$C$8</c:f>
              <c:numCache>
                <c:formatCode>###0%</c:formatCode>
                <c:ptCount val="5"/>
                <c:pt idx="0">
                  <c:v>0.15227844396380391</c:v>
                </c:pt>
                <c:pt idx="1">
                  <c:v>0.45207845130797297</c:v>
                </c:pt>
                <c:pt idx="2">
                  <c:v>0.33785044943082743</c:v>
                </c:pt>
                <c:pt idx="3">
                  <c:v>5.0371205758494061E-2</c:v>
                </c:pt>
                <c:pt idx="4">
                  <c:v>7.4214495389009491E-3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4"/>
        <c:holeSize val="50"/>
      </c:doughnutChart>
    </c:plotArea>
    <c:plotVisOnly val="1"/>
    <c:dispBlanksAs val="zero"/>
    <c:showDLblsOverMax val="0"/>
  </c:chart>
  <c:txPr>
    <a:bodyPr/>
    <a:lstStyle/>
    <a:p>
      <a:pPr>
        <a:defRPr>
          <a:latin typeface="Helvetica" pitchFamily="34" charset="0"/>
          <a:cs typeface="Helvetica" pitchFamily="34" charset="0"/>
        </a:defRPr>
      </a:pPr>
      <a:endParaRPr lang="hu-HU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40454297199411"/>
          <c:y val="2.8002586006766979E-2"/>
          <c:w val="0.69719627442027565"/>
          <c:h val="0.6774724716476758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882345"/>
              </a:solidFill>
              <a:ln>
                <a:solidFill>
                  <a:srgbClr val="A4062C"/>
                </a:solidFill>
              </a:ln>
            </c:spPr>
          </c:dPt>
          <c:dPt>
            <c:idx val="1"/>
            <c:bubble3D val="0"/>
            <c:spPr>
              <a:solidFill>
                <a:srgbClr val="D51F53"/>
              </a:solidFill>
              <a:ln>
                <a:solidFill>
                  <a:srgbClr val="D41853"/>
                </a:solidFill>
              </a:ln>
            </c:spPr>
          </c:dPt>
          <c:dPt>
            <c:idx val="2"/>
            <c:bubble3D val="0"/>
            <c:spPr>
              <a:solidFill>
                <a:srgbClr val="C2BFC0"/>
              </a:solidFill>
              <a:ln>
                <a:solidFill>
                  <a:srgbClr val="A6A6A6"/>
                </a:solidFill>
              </a:ln>
            </c:spPr>
          </c:dPt>
          <c:dPt>
            <c:idx val="3"/>
            <c:bubble3D val="0"/>
            <c:spPr>
              <a:solidFill>
                <a:srgbClr val="009FDA"/>
              </a:solidFill>
              <a:ln>
                <a:solidFill>
                  <a:srgbClr val="049EE4"/>
                </a:solidFill>
              </a:ln>
            </c:spPr>
          </c:dPt>
          <c:dPt>
            <c:idx val="4"/>
            <c:bubble3D val="0"/>
            <c:spPr>
              <a:solidFill>
                <a:srgbClr val="004165"/>
              </a:solidFill>
              <a:ln>
                <a:solidFill>
                  <a:srgbClr val="0C4264"/>
                </a:solidFill>
              </a:ln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16%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4127122097313114E-3"/>
                  <c:y val="-8.4189969188856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</c:spPr>
              <c:txPr>
                <a:bodyPr anchor="ctr" anchorCtr="1"/>
                <a:lstStyle/>
                <a:p>
                  <a:pPr>
                    <a:defRPr sz="1700">
                      <a:solidFill>
                        <a:srgbClr val="A6A6A6"/>
                      </a:solidFill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 anchor="ctr" anchorCtr="1"/>
              <a:lstStyle/>
              <a:p>
                <a:pPr>
                  <a:defRPr sz="1700">
                    <a:solidFill>
                      <a:schemeClr val="bg1"/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Tabelle1!$B$4:$B$8</c:f>
              <c:strCache>
                <c:ptCount val="5"/>
                <c:pt idx="0">
                  <c:v>1 Sehr gut</c:v>
                </c:pt>
                <c:pt idx="1">
                  <c:v>2 Eher gut</c:v>
                </c:pt>
                <c:pt idx="2">
                  <c:v>3 Mittelmäßig</c:v>
                </c:pt>
                <c:pt idx="3">
                  <c:v>4 Eher schlecht</c:v>
                </c:pt>
                <c:pt idx="4">
                  <c:v>5 Sehr schlecht</c:v>
                </c:pt>
              </c:strCache>
            </c:strRef>
          </c:cat>
          <c:val>
            <c:numRef>
              <c:f>Tabelle1!$C$4:$C$8</c:f>
              <c:numCache>
                <c:formatCode>###0%</c:formatCode>
                <c:ptCount val="5"/>
                <c:pt idx="0">
                  <c:v>0.49499284599563104</c:v>
                </c:pt>
                <c:pt idx="1">
                  <c:v>0.28963618083481074</c:v>
                </c:pt>
                <c:pt idx="2">
                  <c:v>0.16386276608148523</c:v>
                </c:pt>
                <c:pt idx="3">
                  <c:v>4.0345509432813363E-2</c:v>
                </c:pt>
                <c:pt idx="4">
                  <c:v>1.1162697655258921E-2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4"/>
        <c:holeSize val="50"/>
      </c:doughnutChart>
    </c:plotArea>
    <c:plotVisOnly val="1"/>
    <c:dispBlanksAs val="zero"/>
    <c:showDLblsOverMax val="0"/>
  </c:chart>
  <c:txPr>
    <a:bodyPr/>
    <a:lstStyle/>
    <a:p>
      <a:pPr>
        <a:defRPr>
          <a:latin typeface="Helvetica" pitchFamily="34" charset="0"/>
          <a:cs typeface="Helvetica" pitchFamily="34" charset="0"/>
        </a:defRPr>
      </a:pPr>
      <a:endParaRPr lang="hu-HU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40454297199411"/>
          <c:y val="2.8002586006766979E-2"/>
          <c:w val="0.69719627442027565"/>
          <c:h val="0.6774724716476758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882345"/>
              </a:solidFill>
              <a:ln>
                <a:solidFill>
                  <a:srgbClr val="A4062C"/>
                </a:solidFill>
              </a:ln>
            </c:spPr>
          </c:dPt>
          <c:dPt>
            <c:idx val="1"/>
            <c:bubble3D val="0"/>
            <c:spPr>
              <a:solidFill>
                <a:srgbClr val="C2BFC0"/>
              </a:solidFill>
              <a:ln>
                <a:solidFill>
                  <a:srgbClr val="C2C0C1"/>
                </a:solidFill>
              </a:ln>
            </c:spPr>
          </c:dPt>
          <c:dPt>
            <c:idx val="2"/>
            <c:bubble3D val="0"/>
            <c:spPr>
              <a:solidFill>
                <a:srgbClr val="004165"/>
              </a:solidFill>
              <a:ln>
                <a:solidFill>
                  <a:srgbClr val="0C4264"/>
                </a:solidFill>
              </a:ln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18%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4127122097313114E-3"/>
                  <c:y val="-8.4189969188856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</c:spPr>
              <c:txPr>
                <a:bodyPr anchor="ctr" anchorCtr="1"/>
                <a:lstStyle/>
                <a:p>
                  <a:pPr>
                    <a:defRPr sz="1700">
                      <a:solidFill>
                        <a:srgbClr val="A6A6A6"/>
                      </a:solidFill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 anchor="ctr" anchorCtr="1"/>
              <a:lstStyle/>
              <a:p>
                <a:pPr>
                  <a:defRPr sz="1700">
                    <a:solidFill>
                      <a:schemeClr val="bg1"/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Tabelle1!$B$4:$B$6</c:f>
              <c:strCache>
                <c:ptCount val="3"/>
                <c:pt idx="0">
                  <c:v>Sehr gut (100%-90%)</c:v>
                </c:pt>
                <c:pt idx="1">
                  <c:v>gut bis mittelmässig (89%-64%)</c:v>
                </c:pt>
                <c:pt idx="2">
                  <c:v>schlecht bis sehr schlecht (63%-0%)</c:v>
                </c:pt>
              </c:strCache>
            </c:strRef>
          </c:cat>
          <c:val>
            <c:numRef>
              <c:f>Tabelle1!$C$4:$C$6</c:f>
              <c:numCache>
                <c:formatCode>###0%</c:formatCode>
                <c:ptCount val="3"/>
                <c:pt idx="0">
                  <c:v>7.3708769575447711E-2</c:v>
                </c:pt>
                <c:pt idx="1">
                  <c:v>0.17553008118656349</c:v>
                </c:pt>
                <c:pt idx="2">
                  <c:v>0.75076114923799009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4"/>
        <c:holeSize val="50"/>
      </c:doughnutChart>
    </c:plotArea>
    <c:plotVisOnly val="1"/>
    <c:dispBlanksAs val="zero"/>
    <c:showDLblsOverMax val="0"/>
  </c:chart>
  <c:txPr>
    <a:bodyPr/>
    <a:lstStyle/>
    <a:p>
      <a:pPr>
        <a:defRPr>
          <a:latin typeface="Helvetica" pitchFamily="34" charset="0"/>
          <a:cs typeface="Helvetica" pitchFamily="34" charset="0"/>
        </a:defRPr>
      </a:pPr>
      <a:endParaRPr lang="hu-HU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40454297199416"/>
          <c:y val="2.8002586006766979E-2"/>
          <c:w val="0.69719627442027565"/>
          <c:h val="0.677472471647676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882345"/>
              </a:solidFill>
              <a:ln>
                <a:solidFill>
                  <a:srgbClr val="A4062C"/>
                </a:solidFill>
              </a:ln>
            </c:spPr>
          </c:dPt>
          <c:dPt>
            <c:idx val="1"/>
            <c:bubble3D val="0"/>
            <c:spPr>
              <a:solidFill>
                <a:srgbClr val="D51F53"/>
              </a:solidFill>
              <a:ln>
                <a:solidFill>
                  <a:srgbClr val="D41853"/>
                </a:solidFill>
              </a:ln>
            </c:spPr>
          </c:dPt>
          <c:dPt>
            <c:idx val="2"/>
            <c:bubble3D val="0"/>
            <c:spPr>
              <a:solidFill>
                <a:srgbClr val="C2BFC0"/>
              </a:solidFill>
              <a:ln>
                <a:solidFill>
                  <a:srgbClr val="A6A6A6"/>
                </a:solidFill>
              </a:ln>
            </c:spPr>
          </c:dPt>
          <c:dPt>
            <c:idx val="3"/>
            <c:bubble3D val="0"/>
            <c:spPr>
              <a:solidFill>
                <a:srgbClr val="009FDA"/>
              </a:solidFill>
              <a:ln>
                <a:solidFill>
                  <a:srgbClr val="049EE4"/>
                </a:solidFill>
              </a:ln>
            </c:spPr>
          </c:dPt>
          <c:dPt>
            <c:idx val="4"/>
            <c:bubble3D val="0"/>
            <c:spPr>
              <a:solidFill>
                <a:srgbClr val="004165"/>
              </a:solidFill>
              <a:ln>
                <a:solidFill>
                  <a:srgbClr val="0C4264"/>
                </a:solidFill>
              </a:ln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16%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4127122097313114E-3"/>
                  <c:y val="-8.41899691888568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</c:spPr>
              <c:txPr>
                <a:bodyPr anchor="ctr" anchorCtr="1"/>
                <a:lstStyle/>
                <a:p>
                  <a:pPr>
                    <a:defRPr sz="1700">
                      <a:solidFill>
                        <a:srgbClr val="A6A6A6"/>
                      </a:solidFill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 anchor="ctr" anchorCtr="1"/>
              <a:lstStyle/>
              <a:p>
                <a:pPr>
                  <a:defRPr sz="1700">
                    <a:solidFill>
                      <a:schemeClr val="bg1"/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Tabelle1!$B$4:$B$8</c:f>
              <c:strCache>
                <c:ptCount val="5"/>
                <c:pt idx="0">
                  <c:v>1 Sehr gut</c:v>
                </c:pt>
                <c:pt idx="1">
                  <c:v>2 Eher gut</c:v>
                </c:pt>
                <c:pt idx="2">
                  <c:v>3 Mittelmäßig</c:v>
                </c:pt>
                <c:pt idx="3">
                  <c:v>4 Eher schlecht</c:v>
                </c:pt>
                <c:pt idx="4">
                  <c:v>5 Sehr schlecht</c:v>
                </c:pt>
              </c:strCache>
            </c:strRef>
          </c:cat>
          <c:val>
            <c:numRef>
              <c:f>Tabelle1!$C$4:$C$8</c:f>
              <c:numCache>
                <c:formatCode>###0%</c:formatCode>
                <c:ptCount val="5"/>
                <c:pt idx="0">
                  <c:v>0.49499284599563126</c:v>
                </c:pt>
                <c:pt idx="1">
                  <c:v>0.28963618083481091</c:v>
                </c:pt>
                <c:pt idx="2">
                  <c:v>0.16386276608148523</c:v>
                </c:pt>
                <c:pt idx="3">
                  <c:v>4.0345509432813363E-2</c:v>
                </c:pt>
                <c:pt idx="4">
                  <c:v>1.1162697655258921E-2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4"/>
        <c:holeSize val="50"/>
      </c:doughnutChart>
    </c:plotArea>
    <c:plotVisOnly val="1"/>
    <c:dispBlanksAs val="zero"/>
    <c:showDLblsOverMax val="0"/>
  </c:chart>
  <c:txPr>
    <a:bodyPr/>
    <a:lstStyle/>
    <a:p>
      <a:pPr>
        <a:defRPr>
          <a:latin typeface="Helvetica" pitchFamily="34" charset="0"/>
          <a:cs typeface="Helvetica" pitchFamily="34" charset="0"/>
        </a:defRPr>
      </a:pPr>
      <a:endParaRPr lang="hu-HU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40454297199416"/>
          <c:y val="4.8528827065315097E-2"/>
          <c:w val="0.66934838624168602"/>
          <c:h val="0.634331432170703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882345"/>
              </a:solidFill>
              <a:ln>
                <a:solidFill>
                  <a:srgbClr val="A4062C"/>
                </a:solidFill>
              </a:ln>
            </c:spPr>
          </c:dPt>
          <c:dPt>
            <c:idx val="1"/>
            <c:bubble3D val="0"/>
            <c:spPr>
              <a:solidFill>
                <a:srgbClr val="D51F53"/>
              </a:solidFill>
              <a:ln>
                <a:solidFill>
                  <a:srgbClr val="D41853"/>
                </a:solidFill>
              </a:ln>
            </c:spPr>
          </c:dPt>
          <c:dPt>
            <c:idx val="2"/>
            <c:bubble3D val="0"/>
            <c:spPr>
              <a:solidFill>
                <a:srgbClr val="C2BFC0"/>
              </a:solidFill>
              <a:ln>
                <a:solidFill>
                  <a:srgbClr val="A6A6A6"/>
                </a:solidFill>
              </a:ln>
            </c:spPr>
          </c:dPt>
          <c:dPt>
            <c:idx val="3"/>
            <c:bubble3D val="0"/>
            <c:spPr>
              <a:solidFill>
                <a:srgbClr val="009FDA"/>
              </a:solidFill>
              <a:ln>
                <a:solidFill>
                  <a:srgbClr val="049EE4"/>
                </a:solidFill>
              </a:ln>
            </c:spPr>
          </c:dPt>
          <c:dPt>
            <c:idx val="4"/>
            <c:bubble3D val="0"/>
            <c:spPr>
              <a:solidFill>
                <a:srgbClr val="0C4264"/>
              </a:solidFill>
              <a:ln>
                <a:solidFill>
                  <a:srgbClr val="0C4264"/>
                </a:solidFill>
              </a:ln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14%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4127122097313114E-3"/>
                  <c:y val="-8.41899691888568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</c:spPr>
              <c:txPr>
                <a:bodyPr anchor="ctr" anchorCtr="1"/>
                <a:lstStyle/>
                <a:p>
                  <a:pPr>
                    <a:defRPr sz="1700">
                      <a:solidFill>
                        <a:srgbClr val="A6A6A6"/>
                      </a:solidFill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 anchor="ctr" anchorCtr="1"/>
              <a:lstStyle/>
              <a:p>
                <a:pPr>
                  <a:defRPr sz="1700">
                    <a:solidFill>
                      <a:schemeClr val="bg1"/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Tabelle1!$B$4:$B$8</c:f>
              <c:strCache>
                <c:ptCount val="5"/>
                <c:pt idx="0">
                  <c:v>1 Sehr gut</c:v>
                </c:pt>
                <c:pt idx="1">
                  <c:v>2 Eher gut</c:v>
                </c:pt>
                <c:pt idx="2">
                  <c:v>3 Mittelmäßig</c:v>
                </c:pt>
                <c:pt idx="3">
                  <c:v>4 Eher schlecht</c:v>
                </c:pt>
                <c:pt idx="4">
                  <c:v>5 Sehr schlecht</c:v>
                </c:pt>
              </c:strCache>
            </c:strRef>
          </c:cat>
          <c:val>
            <c:numRef>
              <c:f>Tabelle1!$C$4:$C$8</c:f>
              <c:numCache>
                <c:formatCode>###0%</c:formatCode>
                <c:ptCount val="5"/>
                <c:pt idx="0">
                  <c:v>0.54414519670117356</c:v>
                </c:pt>
                <c:pt idx="1">
                  <c:v>0.29603593774525938</c:v>
                </c:pt>
                <c:pt idx="2">
                  <c:v>0.13740890996544436</c:v>
                </c:pt>
                <c:pt idx="3">
                  <c:v>1.7930501109442869E-2</c:v>
                </c:pt>
                <c:pt idx="4">
                  <c:v>4.4794544786790173E-3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4"/>
        <c:holeSize val="50"/>
      </c:doughnutChart>
    </c:plotArea>
    <c:plotVisOnly val="1"/>
    <c:dispBlanksAs val="zero"/>
    <c:showDLblsOverMax val="0"/>
  </c:chart>
  <c:txPr>
    <a:bodyPr/>
    <a:lstStyle/>
    <a:p>
      <a:pPr>
        <a:defRPr>
          <a:latin typeface="Helvetica" pitchFamily="34" charset="0"/>
          <a:cs typeface="Helvetica" pitchFamily="34" charset="0"/>
        </a:defRPr>
      </a:pPr>
      <a:endParaRPr lang="hu-HU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18" Type="http://schemas.openxmlformats.org/officeDocument/2006/relationships/image" Target="../media/image20.emf"/><Relationship Id="rId3" Type="http://schemas.openxmlformats.org/officeDocument/2006/relationships/image" Target="../media/image5.emf"/><Relationship Id="rId21" Type="http://schemas.openxmlformats.org/officeDocument/2006/relationships/image" Target="../media/image23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17" Type="http://schemas.openxmlformats.org/officeDocument/2006/relationships/image" Target="../media/image19.emf"/><Relationship Id="rId2" Type="http://schemas.openxmlformats.org/officeDocument/2006/relationships/image" Target="../media/image4.emf"/><Relationship Id="rId16" Type="http://schemas.openxmlformats.org/officeDocument/2006/relationships/image" Target="../media/image18.emf"/><Relationship Id="rId20" Type="http://schemas.openxmlformats.org/officeDocument/2006/relationships/image" Target="../media/image22.emf"/><Relationship Id="rId1" Type="http://schemas.openxmlformats.org/officeDocument/2006/relationships/image" Target="../media/image3.emf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24" Type="http://schemas.openxmlformats.org/officeDocument/2006/relationships/image" Target="../media/image26.emf"/><Relationship Id="rId5" Type="http://schemas.openxmlformats.org/officeDocument/2006/relationships/image" Target="../media/image7.emf"/><Relationship Id="rId15" Type="http://schemas.openxmlformats.org/officeDocument/2006/relationships/image" Target="../media/image17.emf"/><Relationship Id="rId23" Type="http://schemas.openxmlformats.org/officeDocument/2006/relationships/image" Target="../media/image25.emf"/><Relationship Id="rId10" Type="http://schemas.openxmlformats.org/officeDocument/2006/relationships/image" Target="../media/image12.emf"/><Relationship Id="rId19" Type="http://schemas.openxmlformats.org/officeDocument/2006/relationships/image" Target="../media/image21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4" Type="http://schemas.openxmlformats.org/officeDocument/2006/relationships/image" Target="../media/image16.emf"/><Relationship Id="rId22" Type="http://schemas.openxmlformats.org/officeDocument/2006/relationships/image" Target="../media/image2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0.54839</cdr:x>
      <cdr:y>0</cdr:y>
    </cdr:from>
    <cdr:to>
      <cdr:x>0.80645</cdr:x>
      <cdr:y>0.05923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2448271" y="0"/>
          <a:ext cx="11521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e-AT" sz="1500" b="1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0.27848</cdr:x>
      <cdr:y>0.73846</cdr:y>
    </cdr:from>
    <cdr:to>
      <cdr:x>0.48073</cdr:x>
      <cdr:y>0.9772</cdr:y>
    </cdr:to>
    <cdr:grpSp>
      <cdr:nvGrpSpPr>
        <cdr:cNvPr id="2" name="Gruppieren 1"/>
        <cdr:cNvGrpSpPr/>
      </cdr:nvGrpSpPr>
      <cdr:grpSpPr>
        <a:xfrm xmlns:a="http://schemas.openxmlformats.org/drawingml/2006/main">
          <a:off x="1584170" y="3456377"/>
          <a:ext cx="1150526" cy="1117427"/>
          <a:chOff x="-2594812" y="3126750"/>
          <a:chExt cx="1150504" cy="1117434"/>
        </a:xfrm>
      </cdr:grpSpPr>
      <cdr:sp macro="" textlink="">
        <cdr:nvSpPr>
          <cdr:cNvPr id="3" name="Ellipse 2"/>
          <cdr:cNvSpPr/>
        </cdr:nvSpPr>
        <cdr:spPr>
          <a:xfrm xmlns:a="http://schemas.openxmlformats.org/drawingml/2006/main">
            <a:off x="-2594812" y="3200068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0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4" name="Ellipse 3"/>
          <cdr:cNvSpPr/>
        </cdr:nvSpPr>
        <cdr:spPr>
          <a:xfrm xmlns:a="http://schemas.openxmlformats.org/drawingml/2006/main">
            <a:off x="-2574732" y="3632116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2BFC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5" name="Ellipse 4"/>
          <cdr:cNvSpPr/>
        </cdr:nvSpPr>
        <cdr:spPr>
          <a:xfrm xmlns:a="http://schemas.openxmlformats.org/drawingml/2006/main">
            <a:off x="-2574732" y="4064164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206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6" name="Textfeld 5"/>
          <cdr:cNvSpPr txBox="1"/>
        </cdr:nvSpPr>
        <cdr:spPr>
          <a:xfrm xmlns:a="http://schemas.openxmlformats.org/drawingml/2006/main">
            <a:off x="-2411445" y="3126750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Nagyon jó és jó</a:t>
            </a:r>
            <a:endParaRPr lang="de-AT" sz="1100" dirty="0"/>
          </a:p>
        </cdr:txBody>
      </cdr:sp>
      <cdr:sp macro="" textlink="">
        <cdr:nvSpPr>
          <cdr:cNvPr id="7" name="Textfeld 6"/>
          <cdr:cNvSpPr txBox="1"/>
        </cdr:nvSpPr>
        <cdr:spPr>
          <a:xfrm xmlns:a="http://schemas.openxmlformats.org/drawingml/2006/main">
            <a:off x="-2394880" y="3344084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AT" sz="1100" dirty="0"/>
          </a:p>
        </cdr:txBody>
      </cdr:sp>
      <cdr:sp macro="" textlink="">
        <cdr:nvSpPr>
          <cdr:cNvPr id="8" name="Textfeld 7"/>
          <cdr:cNvSpPr txBox="1"/>
        </cdr:nvSpPr>
        <cdr:spPr>
          <a:xfrm xmlns:a="http://schemas.openxmlformats.org/drawingml/2006/main">
            <a:off x="-2394880" y="3560108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Átlagos</a:t>
            </a:r>
            <a:endParaRPr lang="de-AT" sz="1100" dirty="0"/>
          </a:p>
        </cdr:txBody>
      </cdr:sp>
      <cdr:sp macro="" textlink="">
        <cdr:nvSpPr>
          <cdr:cNvPr id="9" name="Textfeld 8"/>
          <cdr:cNvSpPr txBox="1"/>
        </cdr:nvSpPr>
        <cdr:spPr>
          <a:xfrm xmlns:a="http://schemas.openxmlformats.org/drawingml/2006/main">
            <a:off x="-2358708" y="3776132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AT" sz="1100" dirty="0"/>
          </a:p>
        </cdr:txBody>
      </cdr:sp>
      <cdr:sp macro="" textlink="">
        <cdr:nvSpPr>
          <cdr:cNvPr id="10" name="Textfeld 9"/>
          <cdr:cNvSpPr txBox="1"/>
        </cdr:nvSpPr>
        <cdr:spPr>
          <a:xfrm xmlns:a="http://schemas.openxmlformats.org/drawingml/2006/main">
            <a:off x="-2358708" y="4028160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Rossz és nagyon rossz</a:t>
            </a:r>
            <a:endParaRPr lang="de-AT" sz="1100" dirty="0"/>
          </a:p>
        </cdr:txBody>
      </cdr:sp>
    </cdr:grp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0.20174</cdr:x>
      <cdr:y>0.7</cdr:y>
    </cdr:from>
    <cdr:to>
      <cdr:x>0.41765</cdr:x>
      <cdr:y>0.9232</cdr:y>
    </cdr:to>
    <cdr:grpSp>
      <cdr:nvGrpSpPr>
        <cdr:cNvPr id="2" name="Gruppieren 1"/>
        <cdr:cNvGrpSpPr/>
      </cdr:nvGrpSpPr>
      <cdr:grpSpPr>
        <a:xfrm xmlns:a="http://schemas.openxmlformats.org/drawingml/2006/main">
          <a:off x="1074990" y="3504543"/>
          <a:ext cx="1150496" cy="1117449"/>
          <a:chOff x="1277528" y="3401654"/>
          <a:chExt cx="1150504" cy="1117434"/>
        </a:xfrm>
      </cdr:grpSpPr>
      <cdr:sp macro="" textlink="">
        <cdr:nvSpPr>
          <cdr:cNvPr id="3" name="Ellipse 2"/>
          <cdr:cNvSpPr/>
        </cdr:nvSpPr>
        <cdr:spPr>
          <a:xfrm xmlns:a="http://schemas.openxmlformats.org/drawingml/2006/main">
            <a:off x="1277528" y="3474972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0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4" name="Ellipse 3"/>
          <cdr:cNvSpPr/>
        </cdr:nvSpPr>
        <cdr:spPr>
          <a:xfrm xmlns:a="http://schemas.openxmlformats.org/drawingml/2006/main">
            <a:off x="1277528" y="3690996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F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>
              <a:solidFill>
                <a:srgbClr val="FF0000"/>
              </a:solidFill>
            </a:endParaRPr>
          </a:p>
        </cdr:txBody>
      </cdr:sp>
      <cdr:sp macro="" textlink="">
        <cdr:nvSpPr>
          <cdr:cNvPr id="5" name="Ellipse 4"/>
          <cdr:cNvSpPr/>
        </cdr:nvSpPr>
        <cdr:spPr>
          <a:xfrm xmlns:a="http://schemas.openxmlformats.org/drawingml/2006/main">
            <a:off x="1297608" y="3907020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2BFC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6" name="Ellipse 5"/>
          <cdr:cNvSpPr/>
        </cdr:nvSpPr>
        <cdr:spPr>
          <a:xfrm xmlns:a="http://schemas.openxmlformats.org/drawingml/2006/main">
            <a:off x="1297608" y="4123044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B0F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7" name="Ellipse 6"/>
          <cdr:cNvSpPr/>
        </cdr:nvSpPr>
        <cdr:spPr>
          <a:xfrm xmlns:a="http://schemas.openxmlformats.org/drawingml/2006/main">
            <a:off x="1297608" y="4339068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206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8" name="Textfeld 7"/>
          <cdr:cNvSpPr txBox="1"/>
        </cdr:nvSpPr>
        <cdr:spPr>
          <a:xfrm xmlns:a="http://schemas.openxmlformats.org/drawingml/2006/main">
            <a:off x="1460895" y="3401654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Nagyon jó</a:t>
            </a:r>
            <a:endParaRPr lang="de-AT" sz="1100" dirty="0"/>
          </a:p>
        </cdr:txBody>
      </cdr:sp>
      <cdr:sp macro="" textlink="">
        <cdr:nvSpPr>
          <cdr:cNvPr id="9" name="Textfeld 8"/>
          <cdr:cNvSpPr txBox="1"/>
        </cdr:nvSpPr>
        <cdr:spPr>
          <a:xfrm xmlns:a="http://schemas.openxmlformats.org/drawingml/2006/main">
            <a:off x="1477460" y="3618988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sz="1100" dirty="0" smtClean="0"/>
              <a:t>Jó</a:t>
            </a:r>
            <a:endParaRPr lang="de-AT" sz="1100" dirty="0"/>
          </a:p>
        </cdr:txBody>
      </cdr:sp>
      <cdr:sp macro="" textlink="">
        <cdr:nvSpPr>
          <cdr:cNvPr id="10" name="Textfeld 9"/>
          <cdr:cNvSpPr txBox="1"/>
        </cdr:nvSpPr>
        <cdr:spPr>
          <a:xfrm xmlns:a="http://schemas.openxmlformats.org/drawingml/2006/main">
            <a:off x="1477460" y="3835012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Átlagos</a:t>
            </a:r>
            <a:endParaRPr lang="de-AT" sz="1100" dirty="0"/>
          </a:p>
        </cdr:txBody>
      </cdr:sp>
      <cdr:sp macro="" textlink="">
        <cdr:nvSpPr>
          <cdr:cNvPr id="11" name="Textfeld 10"/>
          <cdr:cNvSpPr txBox="1"/>
        </cdr:nvSpPr>
        <cdr:spPr>
          <a:xfrm xmlns:a="http://schemas.openxmlformats.org/drawingml/2006/main">
            <a:off x="1513632" y="4051036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Rossz</a:t>
            </a:r>
            <a:endParaRPr lang="de-AT" sz="1100" dirty="0"/>
          </a:p>
        </cdr:txBody>
      </cdr:sp>
      <cdr:sp macro="" textlink="">
        <cdr:nvSpPr>
          <cdr:cNvPr id="12" name="Textfeld 11"/>
          <cdr:cNvSpPr txBox="1"/>
        </cdr:nvSpPr>
        <cdr:spPr>
          <a:xfrm xmlns:a="http://schemas.openxmlformats.org/drawingml/2006/main">
            <a:off x="1513632" y="4303064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Nagyon rossz</a:t>
            </a:r>
            <a:endParaRPr lang="de-AT" sz="1100" dirty="0"/>
          </a:p>
        </cdr:txBody>
      </cdr:sp>
    </cdr:grp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0.54839</cdr:x>
      <cdr:y>0</cdr:y>
    </cdr:from>
    <cdr:to>
      <cdr:x>0.80645</cdr:x>
      <cdr:y>0.05923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2448271" y="0"/>
          <a:ext cx="11521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e-AT" sz="1500" b="1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cdr:txBody>
    </cdr:sp>
  </cdr:relSizeAnchor>
  <cdr:relSizeAnchor xmlns:cdr="http://schemas.openxmlformats.org/drawingml/2006/chartDrawing">
    <cdr:from>
      <cdr:x>0.10435</cdr:x>
      <cdr:y>0.08388</cdr:y>
    </cdr:from>
    <cdr:to>
      <cdr:x>0.31304</cdr:x>
      <cdr:y>0.93667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864096" y="432048"/>
          <a:ext cx="1728192" cy="4392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e-AT" sz="1100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0.54839</cdr:x>
      <cdr:y>0</cdr:y>
    </cdr:from>
    <cdr:to>
      <cdr:x>0.80645</cdr:x>
      <cdr:y>0.05923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2448271" y="0"/>
          <a:ext cx="11521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e-AT" sz="1500" b="1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cdr:txBody>
    </cdr:sp>
  </cdr:relSizeAnchor>
  <cdr:relSizeAnchor xmlns:cdr="http://schemas.openxmlformats.org/drawingml/2006/chartDrawing">
    <cdr:from>
      <cdr:x>0.10435</cdr:x>
      <cdr:y>0.08388</cdr:y>
    </cdr:from>
    <cdr:to>
      <cdr:x>0.31304</cdr:x>
      <cdr:y>0.93667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864096" y="432048"/>
          <a:ext cx="1728192" cy="4392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e-AT" sz="11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0.54839</cdr:x>
      <cdr:y>0</cdr:y>
    </cdr:from>
    <cdr:to>
      <cdr:x>0.80645</cdr:x>
      <cdr:y>0.05923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2448271" y="0"/>
          <a:ext cx="11521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e-AT" sz="1500" b="1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cdr:txBody>
    </cdr:sp>
  </cdr:relSizeAnchor>
  <cdr:relSizeAnchor xmlns:cdr="http://schemas.openxmlformats.org/drawingml/2006/chartDrawing">
    <cdr:from>
      <cdr:x>0.10435</cdr:x>
      <cdr:y>0.08388</cdr:y>
    </cdr:from>
    <cdr:to>
      <cdr:x>0.31304</cdr:x>
      <cdr:y>0.93667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864096" y="432048"/>
          <a:ext cx="1728192" cy="4392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e-AT" sz="11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0.54839</cdr:x>
      <cdr:y>0</cdr:y>
    </cdr:from>
    <cdr:to>
      <cdr:x>0.80645</cdr:x>
      <cdr:y>0.05923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2448271" y="0"/>
          <a:ext cx="11521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e-AT" sz="1500" b="1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cdr:txBody>
    </cdr:sp>
  </cdr:relSizeAnchor>
  <cdr:relSizeAnchor xmlns:cdr="http://schemas.openxmlformats.org/drawingml/2006/chartDrawing">
    <cdr:from>
      <cdr:x>0.10435</cdr:x>
      <cdr:y>0.08388</cdr:y>
    </cdr:from>
    <cdr:to>
      <cdr:x>0.31304</cdr:x>
      <cdr:y>0.93667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864096" y="432048"/>
          <a:ext cx="1728192" cy="4392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e-AT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0.54839</cdr:x>
      <cdr:y>0</cdr:y>
    </cdr:from>
    <cdr:to>
      <cdr:x>0.80645</cdr:x>
      <cdr:y>0.05923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2448271" y="0"/>
          <a:ext cx="11521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e-AT" sz="1500" b="1" dirty="0">
            <a:solidFill>
              <a:schemeClr val="tx1">
                <a:lumMod val="50000"/>
                <a:lumOff val="50000"/>
              </a:scheme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0.22222</cdr:x>
      <cdr:y>0.79511</cdr:y>
    </cdr:from>
    <cdr:to>
      <cdr:x>0.39859</cdr:x>
      <cdr:y>0.98928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152128" y="37444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e-AT" sz="1100" dirty="0"/>
        </a:p>
      </cdr:txBody>
    </cdr:sp>
  </cdr:relSizeAnchor>
  <cdr:relSizeAnchor xmlns:cdr="http://schemas.openxmlformats.org/drawingml/2006/chartDrawing">
    <cdr:from>
      <cdr:x>0.70833</cdr:x>
      <cdr:y>0.52948</cdr:y>
    </cdr:from>
    <cdr:to>
      <cdr:x>1</cdr:x>
      <cdr:y>0.82876</cdr:y>
    </cdr:to>
    <cdr:sp macro="" textlink="">
      <cdr:nvSpPr>
        <cdr:cNvPr id="4" name="Textfeld 3"/>
        <cdr:cNvSpPr txBox="1"/>
      </cdr:nvSpPr>
      <cdr:spPr>
        <a:xfrm xmlns:a="http://schemas.openxmlformats.org/drawingml/2006/main">
          <a:off x="3672407" y="2493480"/>
          <a:ext cx="1512168" cy="1409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e-AT" sz="1100" dirty="0"/>
        </a:p>
      </cdr:txBody>
    </cdr:sp>
  </cdr:relSizeAnchor>
  <cdr:relSizeAnchor xmlns:cdr="http://schemas.openxmlformats.org/drawingml/2006/chartDrawing">
    <cdr:from>
      <cdr:x>0.08023</cdr:x>
      <cdr:y>0.73395</cdr:y>
    </cdr:from>
    <cdr:to>
      <cdr:x>0.30214</cdr:x>
      <cdr:y>0.97123</cdr:y>
    </cdr:to>
    <cdr:grpSp>
      <cdr:nvGrpSpPr>
        <cdr:cNvPr id="14" name="Gruppieren 13"/>
        <cdr:cNvGrpSpPr/>
      </cdr:nvGrpSpPr>
      <cdr:grpSpPr>
        <a:xfrm xmlns:a="http://schemas.openxmlformats.org/drawingml/2006/main">
          <a:off x="415958" y="3456394"/>
          <a:ext cx="1150509" cy="1117424"/>
          <a:chOff x="720080" y="3455074"/>
          <a:chExt cx="1150504" cy="1117434"/>
        </a:xfrm>
      </cdr:grpSpPr>
      <cdr:sp macro="" textlink="">
        <cdr:nvSpPr>
          <cdr:cNvPr id="3" name="Ellipse 2"/>
          <cdr:cNvSpPr/>
        </cdr:nvSpPr>
        <cdr:spPr>
          <a:xfrm xmlns:a="http://schemas.openxmlformats.org/drawingml/2006/main">
            <a:off x="720080" y="3528392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0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de-DE"/>
          </a:p>
        </cdr:txBody>
      </cdr:sp>
      <cdr:sp macro="" textlink="">
        <cdr:nvSpPr>
          <cdr:cNvPr id="5" name="Ellipse 4"/>
          <cdr:cNvSpPr/>
        </cdr:nvSpPr>
        <cdr:spPr>
          <a:xfrm xmlns:a="http://schemas.openxmlformats.org/drawingml/2006/main">
            <a:off x="720080" y="3744416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F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de-DE">
              <a:solidFill>
                <a:srgbClr val="FF0000"/>
              </a:solidFill>
            </a:endParaRPr>
          </a:p>
        </cdr:txBody>
      </cdr:sp>
      <cdr:sp macro="" textlink="">
        <cdr:nvSpPr>
          <cdr:cNvPr id="6" name="Ellipse 5"/>
          <cdr:cNvSpPr/>
        </cdr:nvSpPr>
        <cdr:spPr>
          <a:xfrm xmlns:a="http://schemas.openxmlformats.org/drawingml/2006/main">
            <a:off x="740160" y="3960440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2BFC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de-DE"/>
          </a:p>
        </cdr:txBody>
      </cdr:sp>
      <cdr:sp macro="" textlink="">
        <cdr:nvSpPr>
          <cdr:cNvPr id="7" name="Ellipse 6"/>
          <cdr:cNvSpPr/>
        </cdr:nvSpPr>
        <cdr:spPr>
          <a:xfrm xmlns:a="http://schemas.openxmlformats.org/drawingml/2006/main">
            <a:off x="740160" y="4176464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B0F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de-DE"/>
          </a:p>
        </cdr:txBody>
      </cdr:sp>
      <cdr:sp macro="" textlink="">
        <cdr:nvSpPr>
          <cdr:cNvPr id="8" name="Ellipse 7"/>
          <cdr:cNvSpPr/>
        </cdr:nvSpPr>
        <cdr:spPr>
          <a:xfrm xmlns:a="http://schemas.openxmlformats.org/drawingml/2006/main">
            <a:off x="740160" y="4392488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206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de-DE"/>
          </a:p>
        </cdr:txBody>
      </cdr:sp>
      <cdr:sp macro="" textlink="">
        <cdr:nvSpPr>
          <cdr:cNvPr id="9" name="Textfeld 8"/>
          <cdr:cNvSpPr txBox="1"/>
        </cdr:nvSpPr>
        <cdr:spPr>
          <a:xfrm xmlns:a="http://schemas.openxmlformats.org/drawingml/2006/main">
            <a:off x="903447" y="3455074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hu-HU" dirty="0" smtClean="0"/>
              <a:t>Nagyon jó</a:t>
            </a:r>
            <a:endParaRPr lang="de-AT" sz="1100" dirty="0"/>
          </a:p>
        </cdr:txBody>
      </cdr:sp>
      <cdr:sp macro="" textlink="">
        <cdr:nvSpPr>
          <cdr:cNvPr id="10" name="Textfeld 9"/>
          <cdr:cNvSpPr txBox="1"/>
        </cdr:nvSpPr>
        <cdr:spPr>
          <a:xfrm xmlns:a="http://schemas.openxmlformats.org/drawingml/2006/main">
            <a:off x="920012" y="3672408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hu-HU" sz="1100" dirty="0" smtClean="0"/>
              <a:t>Jó</a:t>
            </a:r>
            <a:endParaRPr lang="de-AT" sz="1100" dirty="0"/>
          </a:p>
        </cdr:txBody>
      </cdr:sp>
      <cdr:sp macro="" textlink="">
        <cdr:nvSpPr>
          <cdr:cNvPr id="11" name="Textfeld 10"/>
          <cdr:cNvSpPr txBox="1"/>
        </cdr:nvSpPr>
        <cdr:spPr>
          <a:xfrm xmlns:a="http://schemas.openxmlformats.org/drawingml/2006/main">
            <a:off x="920012" y="3888432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hu-HU" dirty="0" smtClean="0"/>
              <a:t>Átlagos</a:t>
            </a:r>
            <a:endParaRPr lang="de-AT" sz="1100" dirty="0"/>
          </a:p>
        </cdr:txBody>
      </cdr:sp>
      <cdr:sp macro="" textlink="">
        <cdr:nvSpPr>
          <cdr:cNvPr id="12" name="Textfeld 11"/>
          <cdr:cNvSpPr txBox="1"/>
        </cdr:nvSpPr>
        <cdr:spPr>
          <a:xfrm xmlns:a="http://schemas.openxmlformats.org/drawingml/2006/main">
            <a:off x="952193" y="4131927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hu-HU" dirty="0" smtClean="0"/>
              <a:t>Rossz</a:t>
            </a:r>
            <a:endParaRPr lang="de-AT" sz="1100" dirty="0"/>
          </a:p>
        </cdr:txBody>
      </cdr:sp>
      <cdr:sp macro="" textlink="">
        <cdr:nvSpPr>
          <cdr:cNvPr id="13" name="Textfeld 12"/>
          <cdr:cNvSpPr txBox="1"/>
        </cdr:nvSpPr>
        <cdr:spPr>
          <a:xfrm xmlns:a="http://schemas.openxmlformats.org/drawingml/2006/main">
            <a:off x="956184" y="4356484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hu-HU" dirty="0" smtClean="0"/>
              <a:t>Nagyon rossz</a:t>
            </a:r>
            <a:endParaRPr lang="de-AT" sz="1100" dirty="0"/>
          </a:p>
        </cdr:txBody>
      </cdr:sp>
    </cdr:grp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0.21327</cdr:x>
      <cdr:y>0.73297</cdr:y>
    </cdr:from>
    <cdr:to>
      <cdr:x>0.44152</cdr:x>
      <cdr:y>0.96668</cdr:y>
    </cdr:to>
    <cdr:grpSp>
      <cdr:nvGrpSpPr>
        <cdr:cNvPr id="2" name="Gruppieren 1"/>
        <cdr:cNvGrpSpPr/>
      </cdr:nvGrpSpPr>
      <cdr:grpSpPr>
        <a:xfrm xmlns:a="http://schemas.openxmlformats.org/drawingml/2006/main">
          <a:off x="1075000" y="3504559"/>
          <a:ext cx="1150508" cy="1117441"/>
          <a:chOff x="-759904" y="3315657"/>
          <a:chExt cx="1150504" cy="1117434"/>
        </a:xfrm>
      </cdr:grpSpPr>
      <cdr:sp macro="" textlink="">
        <cdr:nvSpPr>
          <cdr:cNvPr id="3" name="Ellipse 2"/>
          <cdr:cNvSpPr/>
        </cdr:nvSpPr>
        <cdr:spPr>
          <a:xfrm xmlns:a="http://schemas.openxmlformats.org/drawingml/2006/main">
            <a:off x="-759904" y="3388975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0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5" name="Ellipse 4"/>
          <cdr:cNvSpPr/>
        </cdr:nvSpPr>
        <cdr:spPr>
          <a:xfrm xmlns:a="http://schemas.openxmlformats.org/drawingml/2006/main">
            <a:off x="-739824" y="3821023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2BFC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7" name="Ellipse 6"/>
          <cdr:cNvSpPr/>
        </cdr:nvSpPr>
        <cdr:spPr>
          <a:xfrm xmlns:a="http://schemas.openxmlformats.org/drawingml/2006/main">
            <a:off x="-739824" y="4253071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206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8" name="Textfeld 7"/>
          <cdr:cNvSpPr txBox="1"/>
        </cdr:nvSpPr>
        <cdr:spPr>
          <a:xfrm xmlns:a="http://schemas.openxmlformats.org/drawingml/2006/main">
            <a:off x="-576537" y="3315657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Nagyon jó és jó </a:t>
            </a:r>
            <a:endParaRPr lang="de-AT" sz="1100" dirty="0"/>
          </a:p>
        </cdr:txBody>
      </cdr:sp>
      <cdr:sp macro="" textlink="">
        <cdr:nvSpPr>
          <cdr:cNvPr id="9" name="Textfeld 8"/>
          <cdr:cNvSpPr txBox="1"/>
        </cdr:nvSpPr>
        <cdr:spPr>
          <a:xfrm xmlns:a="http://schemas.openxmlformats.org/drawingml/2006/main">
            <a:off x="-559972" y="3532991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AT" sz="1100" dirty="0"/>
          </a:p>
        </cdr:txBody>
      </cdr:sp>
      <cdr:sp macro="" textlink="">
        <cdr:nvSpPr>
          <cdr:cNvPr id="10" name="Textfeld 9"/>
          <cdr:cNvSpPr txBox="1"/>
        </cdr:nvSpPr>
        <cdr:spPr>
          <a:xfrm xmlns:a="http://schemas.openxmlformats.org/drawingml/2006/main">
            <a:off x="-559972" y="3749015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/>
              <a:t>Á</a:t>
            </a:r>
            <a:r>
              <a:rPr lang="hu-HU" dirty="0" smtClean="0"/>
              <a:t>tlagos</a:t>
            </a:r>
            <a:endParaRPr lang="de-AT" sz="1100" dirty="0"/>
          </a:p>
        </cdr:txBody>
      </cdr:sp>
      <cdr:sp macro="" textlink="">
        <cdr:nvSpPr>
          <cdr:cNvPr id="11" name="Textfeld 10"/>
          <cdr:cNvSpPr txBox="1"/>
        </cdr:nvSpPr>
        <cdr:spPr>
          <a:xfrm xmlns:a="http://schemas.openxmlformats.org/drawingml/2006/main">
            <a:off x="-523800" y="3965039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AT" sz="1100" dirty="0"/>
          </a:p>
        </cdr:txBody>
      </cdr:sp>
      <cdr:sp macro="" textlink="">
        <cdr:nvSpPr>
          <cdr:cNvPr id="12" name="Textfeld 11"/>
          <cdr:cNvSpPr txBox="1"/>
        </cdr:nvSpPr>
        <cdr:spPr>
          <a:xfrm xmlns:a="http://schemas.openxmlformats.org/drawingml/2006/main">
            <a:off x="-523800" y="4217067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sz="1100" dirty="0" smtClean="0"/>
              <a:t>Rossz és nagyon rossz</a:t>
            </a:r>
            <a:endParaRPr lang="de-AT" sz="1100" dirty="0"/>
          </a:p>
        </cdr:txBody>
      </cdr:sp>
    </cdr:grp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0.14869</cdr:x>
      <cdr:y>0.74446</cdr:y>
    </cdr:from>
    <cdr:to>
      <cdr:x>0.3706</cdr:x>
      <cdr:y>0.98174</cdr:y>
    </cdr:to>
    <cdr:grpSp>
      <cdr:nvGrpSpPr>
        <cdr:cNvPr id="3" name="Gruppieren 2"/>
        <cdr:cNvGrpSpPr/>
      </cdr:nvGrpSpPr>
      <cdr:grpSpPr>
        <a:xfrm xmlns:a="http://schemas.openxmlformats.org/drawingml/2006/main">
          <a:off x="770894" y="3505889"/>
          <a:ext cx="1150509" cy="1117424"/>
          <a:chOff x="1024204" y="3453764"/>
          <a:chExt cx="1150504" cy="1117434"/>
        </a:xfrm>
      </cdr:grpSpPr>
      <cdr:sp macro="" textlink="">
        <cdr:nvSpPr>
          <cdr:cNvPr id="4" name="Ellipse 3"/>
          <cdr:cNvSpPr/>
        </cdr:nvSpPr>
        <cdr:spPr>
          <a:xfrm xmlns:a="http://schemas.openxmlformats.org/drawingml/2006/main">
            <a:off x="1024204" y="3527082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0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5" name="Ellipse 4"/>
          <cdr:cNvSpPr/>
        </cdr:nvSpPr>
        <cdr:spPr>
          <a:xfrm xmlns:a="http://schemas.openxmlformats.org/drawingml/2006/main">
            <a:off x="1024204" y="3743106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F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>
              <a:solidFill>
                <a:srgbClr val="FF0000"/>
              </a:solidFill>
            </a:endParaRPr>
          </a:p>
        </cdr:txBody>
      </cdr:sp>
      <cdr:sp macro="" textlink="">
        <cdr:nvSpPr>
          <cdr:cNvPr id="6" name="Ellipse 5"/>
          <cdr:cNvSpPr/>
        </cdr:nvSpPr>
        <cdr:spPr>
          <a:xfrm xmlns:a="http://schemas.openxmlformats.org/drawingml/2006/main">
            <a:off x="1044284" y="3959130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2BFC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7" name="Ellipse 6"/>
          <cdr:cNvSpPr/>
        </cdr:nvSpPr>
        <cdr:spPr>
          <a:xfrm xmlns:a="http://schemas.openxmlformats.org/drawingml/2006/main">
            <a:off x="1044284" y="4175154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B0F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8" name="Ellipse 7"/>
          <cdr:cNvSpPr/>
        </cdr:nvSpPr>
        <cdr:spPr>
          <a:xfrm xmlns:a="http://schemas.openxmlformats.org/drawingml/2006/main">
            <a:off x="1044284" y="4391178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206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9" name="Textfeld 7"/>
          <cdr:cNvSpPr txBox="1"/>
        </cdr:nvSpPr>
        <cdr:spPr>
          <a:xfrm xmlns:a="http://schemas.openxmlformats.org/drawingml/2006/main">
            <a:off x="1207571" y="3453764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Nagyon jó</a:t>
            </a:r>
            <a:endParaRPr lang="de-AT" sz="1100" dirty="0"/>
          </a:p>
        </cdr:txBody>
      </cdr:sp>
      <cdr:sp macro="" textlink="">
        <cdr:nvSpPr>
          <cdr:cNvPr id="10" name="Textfeld 8"/>
          <cdr:cNvSpPr txBox="1"/>
        </cdr:nvSpPr>
        <cdr:spPr>
          <a:xfrm xmlns:a="http://schemas.openxmlformats.org/drawingml/2006/main">
            <a:off x="1224136" y="3671098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sz="1100" dirty="0" smtClean="0"/>
              <a:t>Jó</a:t>
            </a:r>
            <a:endParaRPr lang="de-AT" sz="1100" dirty="0"/>
          </a:p>
        </cdr:txBody>
      </cdr:sp>
      <cdr:sp macro="" textlink="">
        <cdr:nvSpPr>
          <cdr:cNvPr id="11" name="Textfeld 9"/>
          <cdr:cNvSpPr txBox="1"/>
        </cdr:nvSpPr>
        <cdr:spPr>
          <a:xfrm xmlns:a="http://schemas.openxmlformats.org/drawingml/2006/main">
            <a:off x="1224136" y="3887122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Átlagos</a:t>
            </a:r>
            <a:endParaRPr lang="de-AT" sz="1100" dirty="0"/>
          </a:p>
        </cdr:txBody>
      </cdr:sp>
      <cdr:sp macro="" textlink="">
        <cdr:nvSpPr>
          <cdr:cNvPr id="12" name="Textfeld 10"/>
          <cdr:cNvSpPr txBox="1"/>
        </cdr:nvSpPr>
        <cdr:spPr>
          <a:xfrm xmlns:a="http://schemas.openxmlformats.org/drawingml/2006/main">
            <a:off x="1260308" y="4103146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Rossz</a:t>
            </a:r>
            <a:endParaRPr lang="de-AT" sz="1100" dirty="0"/>
          </a:p>
        </cdr:txBody>
      </cdr:sp>
      <cdr:sp macro="" textlink="">
        <cdr:nvSpPr>
          <cdr:cNvPr id="13" name="Textfeld 11"/>
          <cdr:cNvSpPr txBox="1"/>
        </cdr:nvSpPr>
        <cdr:spPr>
          <a:xfrm xmlns:a="http://schemas.openxmlformats.org/drawingml/2006/main">
            <a:off x="1260308" y="4355174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Nagyon rossz</a:t>
            </a:r>
            <a:endParaRPr lang="de-AT" sz="1100" dirty="0"/>
          </a:p>
        </cdr:txBody>
      </cdr:sp>
    </cdr:grp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0.16685</cdr:x>
      <cdr:y>0.75757</cdr:y>
    </cdr:from>
    <cdr:to>
      <cdr:x>0.41586</cdr:x>
      <cdr:y>0.99903</cdr:y>
    </cdr:to>
    <cdr:grpSp>
      <cdr:nvGrpSpPr>
        <cdr:cNvPr id="4" name="Gruppieren 3"/>
        <cdr:cNvGrpSpPr/>
      </cdr:nvGrpSpPr>
      <cdr:grpSpPr>
        <a:xfrm xmlns:a="http://schemas.openxmlformats.org/drawingml/2006/main">
          <a:off x="770896" y="3505871"/>
          <a:ext cx="1150499" cy="1117425"/>
          <a:chOff x="1024204" y="3453764"/>
          <a:chExt cx="1150504" cy="1117434"/>
        </a:xfrm>
      </cdr:grpSpPr>
      <cdr:sp macro="" textlink="">
        <cdr:nvSpPr>
          <cdr:cNvPr id="5" name="Ellipse 4"/>
          <cdr:cNvSpPr/>
        </cdr:nvSpPr>
        <cdr:spPr>
          <a:xfrm xmlns:a="http://schemas.openxmlformats.org/drawingml/2006/main">
            <a:off x="1024204" y="3527082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0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6" name="Ellipse 5"/>
          <cdr:cNvSpPr/>
        </cdr:nvSpPr>
        <cdr:spPr>
          <a:xfrm xmlns:a="http://schemas.openxmlformats.org/drawingml/2006/main">
            <a:off x="1024204" y="3743106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F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>
              <a:solidFill>
                <a:srgbClr val="FF0000"/>
              </a:solidFill>
            </a:endParaRPr>
          </a:p>
        </cdr:txBody>
      </cdr:sp>
      <cdr:sp macro="" textlink="">
        <cdr:nvSpPr>
          <cdr:cNvPr id="7" name="Ellipse 6"/>
          <cdr:cNvSpPr/>
        </cdr:nvSpPr>
        <cdr:spPr>
          <a:xfrm xmlns:a="http://schemas.openxmlformats.org/drawingml/2006/main">
            <a:off x="1044284" y="3959130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2BFC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8" name="Ellipse 7"/>
          <cdr:cNvSpPr/>
        </cdr:nvSpPr>
        <cdr:spPr>
          <a:xfrm xmlns:a="http://schemas.openxmlformats.org/drawingml/2006/main">
            <a:off x="1044284" y="4175154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B0F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9" name="Ellipse 8"/>
          <cdr:cNvSpPr/>
        </cdr:nvSpPr>
        <cdr:spPr>
          <a:xfrm xmlns:a="http://schemas.openxmlformats.org/drawingml/2006/main">
            <a:off x="1044284" y="4391178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206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10" name="Textfeld 7"/>
          <cdr:cNvSpPr txBox="1"/>
        </cdr:nvSpPr>
        <cdr:spPr>
          <a:xfrm xmlns:a="http://schemas.openxmlformats.org/drawingml/2006/main">
            <a:off x="1207571" y="3453764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de-AT" dirty="0" err="1"/>
              <a:t>v</a:t>
            </a:r>
            <a:r>
              <a:rPr lang="de-AT" sz="1100" dirty="0" err="1" smtClean="0"/>
              <a:t>ery</a:t>
            </a:r>
            <a:r>
              <a:rPr lang="de-AT" sz="1100" dirty="0" smtClean="0"/>
              <a:t> </a:t>
            </a:r>
            <a:r>
              <a:rPr lang="de-AT" sz="1100" dirty="0" err="1" smtClean="0"/>
              <a:t>good</a:t>
            </a:r>
            <a:endParaRPr lang="de-AT" sz="1100" dirty="0"/>
          </a:p>
        </cdr:txBody>
      </cdr:sp>
      <cdr:sp macro="" textlink="">
        <cdr:nvSpPr>
          <cdr:cNvPr id="11" name="Textfeld 8"/>
          <cdr:cNvSpPr txBox="1"/>
        </cdr:nvSpPr>
        <cdr:spPr>
          <a:xfrm xmlns:a="http://schemas.openxmlformats.org/drawingml/2006/main">
            <a:off x="1224136" y="3671098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de-AT" sz="1100" dirty="0" err="1" smtClean="0"/>
              <a:t>good</a:t>
            </a:r>
            <a:endParaRPr lang="de-AT" sz="1100" dirty="0"/>
          </a:p>
        </cdr:txBody>
      </cdr:sp>
      <cdr:sp macro="" textlink="">
        <cdr:nvSpPr>
          <cdr:cNvPr id="12" name="Textfeld 9"/>
          <cdr:cNvSpPr txBox="1"/>
        </cdr:nvSpPr>
        <cdr:spPr>
          <a:xfrm xmlns:a="http://schemas.openxmlformats.org/drawingml/2006/main">
            <a:off x="1224136" y="3887122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de-AT" dirty="0" err="1" smtClean="0"/>
              <a:t>average</a:t>
            </a:r>
            <a:endParaRPr lang="de-AT" sz="1100" dirty="0"/>
          </a:p>
        </cdr:txBody>
      </cdr:sp>
      <cdr:sp macro="" textlink="">
        <cdr:nvSpPr>
          <cdr:cNvPr id="13" name="Textfeld 10"/>
          <cdr:cNvSpPr txBox="1"/>
        </cdr:nvSpPr>
        <cdr:spPr>
          <a:xfrm xmlns:a="http://schemas.openxmlformats.org/drawingml/2006/main">
            <a:off x="1260308" y="4103146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de-AT" dirty="0" err="1" smtClean="0"/>
              <a:t>bad</a:t>
            </a:r>
            <a:endParaRPr lang="de-AT" sz="1100" dirty="0"/>
          </a:p>
        </cdr:txBody>
      </cdr:sp>
      <cdr:sp macro="" textlink="">
        <cdr:nvSpPr>
          <cdr:cNvPr id="14" name="Textfeld 11"/>
          <cdr:cNvSpPr txBox="1"/>
        </cdr:nvSpPr>
        <cdr:spPr>
          <a:xfrm xmlns:a="http://schemas.openxmlformats.org/drawingml/2006/main">
            <a:off x="1260308" y="4355174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de-AT" dirty="0" err="1"/>
              <a:t>v</a:t>
            </a:r>
            <a:r>
              <a:rPr lang="de-AT" dirty="0" err="1" smtClean="0"/>
              <a:t>ery</a:t>
            </a:r>
            <a:r>
              <a:rPr lang="de-AT" dirty="0" smtClean="0"/>
              <a:t> </a:t>
            </a:r>
            <a:r>
              <a:rPr lang="de-AT" dirty="0" err="1" smtClean="0"/>
              <a:t>bad</a:t>
            </a:r>
            <a:endParaRPr lang="de-AT" sz="1100" dirty="0"/>
          </a:p>
        </cdr:txBody>
      </cdr:sp>
    </cdr:grp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0.32432</cdr:x>
      <cdr:y>0.74242</cdr:y>
    </cdr:from>
    <cdr:to>
      <cdr:x>0.54024</cdr:x>
      <cdr:y>0.97755</cdr:y>
    </cdr:to>
    <cdr:grpSp>
      <cdr:nvGrpSpPr>
        <cdr:cNvPr id="15" name="Gruppieren 14"/>
        <cdr:cNvGrpSpPr/>
      </cdr:nvGrpSpPr>
      <cdr:grpSpPr>
        <a:xfrm xmlns:a="http://schemas.openxmlformats.org/drawingml/2006/main">
          <a:off x="1728169" y="3528372"/>
          <a:ext cx="1150550" cy="1117462"/>
          <a:chOff x="-2594812" y="3126750"/>
          <a:chExt cx="1150504" cy="1117434"/>
        </a:xfrm>
      </cdr:grpSpPr>
      <cdr:sp macro="" textlink="">
        <cdr:nvSpPr>
          <cdr:cNvPr id="16" name="Ellipse 15"/>
          <cdr:cNvSpPr/>
        </cdr:nvSpPr>
        <cdr:spPr>
          <a:xfrm xmlns:a="http://schemas.openxmlformats.org/drawingml/2006/main">
            <a:off x="-2594812" y="3200068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0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17" name="Ellipse 16"/>
          <cdr:cNvSpPr/>
        </cdr:nvSpPr>
        <cdr:spPr>
          <a:xfrm xmlns:a="http://schemas.openxmlformats.org/drawingml/2006/main">
            <a:off x="-2574732" y="3632116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2BFC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18" name="Ellipse 17"/>
          <cdr:cNvSpPr/>
        </cdr:nvSpPr>
        <cdr:spPr>
          <a:xfrm xmlns:a="http://schemas.openxmlformats.org/drawingml/2006/main">
            <a:off x="-2574732" y="4064164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206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19" name="Textfeld 5"/>
          <cdr:cNvSpPr txBox="1"/>
        </cdr:nvSpPr>
        <cdr:spPr>
          <a:xfrm xmlns:a="http://schemas.openxmlformats.org/drawingml/2006/main">
            <a:off x="-2411445" y="3126750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Nagyon jó és jó</a:t>
            </a:r>
            <a:endParaRPr lang="de-AT" sz="1100" dirty="0"/>
          </a:p>
        </cdr:txBody>
      </cdr:sp>
      <cdr:sp macro="" textlink="">
        <cdr:nvSpPr>
          <cdr:cNvPr id="20" name="Textfeld 6"/>
          <cdr:cNvSpPr txBox="1"/>
        </cdr:nvSpPr>
        <cdr:spPr>
          <a:xfrm xmlns:a="http://schemas.openxmlformats.org/drawingml/2006/main">
            <a:off x="-2394880" y="3344084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AT" sz="1100" dirty="0"/>
          </a:p>
        </cdr:txBody>
      </cdr:sp>
      <cdr:sp macro="" textlink="">
        <cdr:nvSpPr>
          <cdr:cNvPr id="21" name="Textfeld 7"/>
          <cdr:cNvSpPr txBox="1"/>
        </cdr:nvSpPr>
        <cdr:spPr>
          <a:xfrm xmlns:a="http://schemas.openxmlformats.org/drawingml/2006/main">
            <a:off x="-2394880" y="3560108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Átlagos</a:t>
            </a:r>
            <a:endParaRPr lang="de-AT" sz="1100" dirty="0"/>
          </a:p>
        </cdr:txBody>
      </cdr:sp>
      <cdr:sp macro="" textlink="">
        <cdr:nvSpPr>
          <cdr:cNvPr id="22" name="Textfeld 8"/>
          <cdr:cNvSpPr txBox="1"/>
        </cdr:nvSpPr>
        <cdr:spPr>
          <a:xfrm xmlns:a="http://schemas.openxmlformats.org/drawingml/2006/main">
            <a:off x="-2358708" y="3776132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AT" sz="1100" dirty="0"/>
          </a:p>
        </cdr:txBody>
      </cdr:sp>
      <cdr:sp macro="" textlink="">
        <cdr:nvSpPr>
          <cdr:cNvPr id="23" name="Textfeld 9"/>
          <cdr:cNvSpPr txBox="1"/>
        </cdr:nvSpPr>
        <cdr:spPr>
          <a:xfrm xmlns:a="http://schemas.openxmlformats.org/drawingml/2006/main">
            <a:off x="-2358708" y="4028160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Rossz és nagyon rossz</a:t>
            </a:r>
            <a:endParaRPr lang="de-AT" sz="1100" dirty="0"/>
          </a:p>
        </cdr:txBody>
      </cdr:sp>
    </cdr:grp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0.23267</cdr:x>
      <cdr:y>0.75729</cdr:y>
    </cdr:from>
    <cdr:to>
      <cdr:x>0.48168</cdr:x>
      <cdr:y>0.99875</cdr:y>
    </cdr:to>
    <cdr:grpSp>
      <cdr:nvGrpSpPr>
        <cdr:cNvPr id="3" name="Gruppieren 2"/>
        <cdr:cNvGrpSpPr/>
      </cdr:nvGrpSpPr>
      <cdr:grpSpPr>
        <a:xfrm xmlns:a="http://schemas.openxmlformats.org/drawingml/2006/main">
          <a:off x="1075004" y="3504575"/>
          <a:ext cx="1150499" cy="1117425"/>
          <a:chOff x="1277528" y="3401654"/>
          <a:chExt cx="1150504" cy="1117434"/>
        </a:xfrm>
      </cdr:grpSpPr>
      <cdr:sp macro="" textlink="">
        <cdr:nvSpPr>
          <cdr:cNvPr id="4" name="Ellipse 3"/>
          <cdr:cNvSpPr/>
        </cdr:nvSpPr>
        <cdr:spPr>
          <a:xfrm xmlns:a="http://schemas.openxmlformats.org/drawingml/2006/main">
            <a:off x="1277528" y="3474972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0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5" name="Ellipse 4"/>
          <cdr:cNvSpPr/>
        </cdr:nvSpPr>
        <cdr:spPr>
          <a:xfrm xmlns:a="http://schemas.openxmlformats.org/drawingml/2006/main">
            <a:off x="1277528" y="3690996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F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>
              <a:solidFill>
                <a:srgbClr val="FF0000"/>
              </a:solidFill>
            </a:endParaRPr>
          </a:p>
        </cdr:txBody>
      </cdr:sp>
      <cdr:sp macro="" textlink="">
        <cdr:nvSpPr>
          <cdr:cNvPr id="6" name="Ellipse 5"/>
          <cdr:cNvSpPr/>
        </cdr:nvSpPr>
        <cdr:spPr>
          <a:xfrm xmlns:a="http://schemas.openxmlformats.org/drawingml/2006/main">
            <a:off x="1297608" y="3907020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2BFC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7" name="Ellipse 6"/>
          <cdr:cNvSpPr/>
        </cdr:nvSpPr>
        <cdr:spPr>
          <a:xfrm xmlns:a="http://schemas.openxmlformats.org/drawingml/2006/main">
            <a:off x="1297608" y="4123044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B0F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8" name="Ellipse 7"/>
          <cdr:cNvSpPr/>
        </cdr:nvSpPr>
        <cdr:spPr>
          <a:xfrm xmlns:a="http://schemas.openxmlformats.org/drawingml/2006/main">
            <a:off x="1297608" y="4339068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206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9" name="Textfeld 7"/>
          <cdr:cNvSpPr txBox="1"/>
        </cdr:nvSpPr>
        <cdr:spPr>
          <a:xfrm xmlns:a="http://schemas.openxmlformats.org/drawingml/2006/main">
            <a:off x="1460895" y="3401654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Nagyon jó</a:t>
            </a:r>
            <a:endParaRPr lang="de-AT" sz="1100" dirty="0"/>
          </a:p>
        </cdr:txBody>
      </cdr:sp>
      <cdr:sp macro="" textlink="">
        <cdr:nvSpPr>
          <cdr:cNvPr id="10" name="Textfeld 8"/>
          <cdr:cNvSpPr txBox="1"/>
        </cdr:nvSpPr>
        <cdr:spPr>
          <a:xfrm xmlns:a="http://schemas.openxmlformats.org/drawingml/2006/main">
            <a:off x="1477460" y="3618988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sz="1100" dirty="0" smtClean="0"/>
              <a:t>Jó</a:t>
            </a:r>
            <a:endParaRPr lang="de-AT" sz="1100" dirty="0"/>
          </a:p>
        </cdr:txBody>
      </cdr:sp>
      <cdr:sp macro="" textlink="">
        <cdr:nvSpPr>
          <cdr:cNvPr id="11" name="Textfeld 9"/>
          <cdr:cNvSpPr txBox="1"/>
        </cdr:nvSpPr>
        <cdr:spPr>
          <a:xfrm xmlns:a="http://schemas.openxmlformats.org/drawingml/2006/main">
            <a:off x="1477460" y="3835012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Átlagos</a:t>
            </a:r>
            <a:endParaRPr lang="de-AT" sz="1100" dirty="0"/>
          </a:p>
        </cdr:txBody>
      </cdr:sp>
      <cdr:sp macro="" textlink="">
        <cdr:nvSpPr>
          <cdr:cNvPr id="12" name="Textfeld 10"/>
          <cdr:cNvSpPr txBox="1"/>
        </cdr:nvSpPr>
        <cdr:spPr>
          <a:xfrm xmlns:a="http://schemas.openxmlformats.org/drawingml/2006/main">
            <a:off x="1513632" y="4051036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sz="1100" dirty="0" smtClean="0"/>
              <a:t>Rossz</a:t>
            </a:r>
            <a:endParaRPr lang="de-AT" sz="1100" dirty="0"/>
          </a:p>
        </cdr:txBody>
      </cdr:sp>
      <cdr:sp macro="" textlink="">
        <cdr:nvSpPr>
          <cdr:cNvPr id="13" name="Textfeld 11"/>
          <cdr:cNvSpPr txBox="1"/>
        </cdr:nvSpPr>
        <cdr:spPr>
          <a:xfrm xmlns:a="http://schemas.openxmlformats.org/drawingml/2006/main">
            <a:off x="1513632" y="4303064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sz="1100" dirty="0" smtClean="0"/>
              <a:t>Nagyon rossz</a:t>
            </a:r>
            <a:endParaRPr lang="de-AT" sz="1100" dirty="0"/>
          </a:p>
        </cdr:txBody>
      </cdr:sp>
    </cdr:grp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0.14467</cdr:x>
      <cdr:y>0.70027</cdr:y>
    </cdr:from>
    <cdr:to>
      <cdr:x>0.36058</cdr:x>
      <cdr:y>0.92346</cdr:y>
    </cdr:to>
    <cdr:grpSp>
      <cdr:nvGrpSpPr>
        <cdr:cNvPr id="2" name="Gruppieren 1"/>
        <cdr:cNvGrpSpPr/>
      </cdr:nvGrpSpPr>
      <cdr:grpSpPr>
        <a:xfrm xmlns:a="http://schemas.openxmlformats.org/drawingml/2006/main">
          <a:off x="770887" y="3505895"/>
          <a:ext cx="1150497" cy="1117398"/>
          <a:chOff x="1024204" y="3453764"/>
          <a:chExt cx="1150504" cy="1117434"/>
        </a:xfrm>
      </cdr:grpSpPr>
      <cdr:sp macro="" textlink="">
        <cdr:nvSpPr>
          <cdr:cNvPr id="3" name="Ellipse 2"/>
          <cdr:cNvSpPr/>
        </cdr:nvSpPr>
        <cdr:spPr>
          <a:xfrm xmlns:a="http://schemas.openxmlformats.org/drawingml/2006/main">
            <a:off x="1024204" y="3527082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0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4" name="Ellipse 3"/>
          <cdr:cNvSpPr/>
        </cdr:nvSpPr>
        <cdr:spPr>
          <a:xfrm xmlns:a="http://schemas.openxmlformats.org/drawingml/2006/main">
            <a:off x="1024204" y="3743106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F000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>
              <a:solidFill>
                <a:srgbClr val="FF0000"/>
              </a:solidFill>
            </a:endParaRPr>
          </a:p>
        </cdr:txBody>
      </cdr:sp>
      <cdr:sp macro="" textlink="">
        <cdr:nvSpPr>
          <cdr:cNvPr id="5" name="Ellipse 4"/>
          <cdr:cNvSpPr/>
        </cdr:nvSpPr>
        <cdr:spPr>
          <a:xfrm xmlns:a="http://schemas.openxmlformats.org/drawingml/2006/main">
            <a:off x="1044284" y="3959130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C2BFC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6" name="Ellipse 5"/>
          <cdr:cNvSpPr/>
        </cdr:nvSpPr>
        <cdr:spPr>
          <a:xfrm xmlns:a="http://schemas.openxmlformats.org/drawingml/2006/main">
            <a:off x="1044284" y="4175154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B0F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7" name="Ellipse 6"/>
          <cdr:cNvSpPr/>
        </cdr:nvSpPr>
        <cdr:spPr>
          <a:xfrm xmlns:a="http://schemas.openxmlformats.org/drawingml/2006/main">
            <a:off x="1044284" y="4391178"/>
            <a:ext cx="72008" cy="72008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2060"/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de-DE"/>
          </a:p>
        </cdr:txBody>
      </cdr:sp>
      <cdr:sp macro="" textlink="">
        <cdr:nvSpPr>
          <cdr:cNvPr id="8" name="Textfeld 7"/>
          <cdr:cNvSpPr txBox="1"/>
        </cdr:nvSpPr>
        <cdr:spPr>
          <a:xfrm xmlns:a="http://schemas.openxmlformats.org/drawingml/2006/main">
            <a:off x="1207571" y="3453764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Nagyon jó</a:t>
            </a:r>
            <a:endParaRPr lang="de-AT" sz="1100" dirty="0"/>
          </a:p>
        </cdr:txBody>
      </cdr:sp>
      <cdr:sp macro="" textlink="">
        <cdr:nvSpPr>
          <cdr:cNvPr id="9" name="Textfeld 8"/>
          <cdr:cNvSpPr txBox="1"/>
        </cdr:nvSpPr>
        <cdr:spPr>
          <a:xfrm xmlns:a="http://schemas.openxmlformats.org/drawingml/2006/main">
            <a:off x="1224136" y="3671098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sz="1100" dirty="0" smtClean="0"/>
              <a:t>Jó</a:t>
            </a:r>
            <a:endParaRPr lang="de-AT" sz="1100" dirty="0"/>
          </a:p>
        </cdr:txBody>
      </cdr:sp>
      <cdr:sp macro="" textlink="">
        <cdr:nvSpPr>
          <cdr:cNvPr id="10" name="Textfeld 9"/>
          <cdr:cNvSpPr txBox="1"/>
        </cdr:nvSpPr>
        <cdr:spPr>
          <a:xfrm xmlns:a="http://schemas.openxmlformats.org/drawingml/2006/main">
            <a:off x="1224136" y="3887122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Átlagos</a:t>
            </a:r>
            <a:endParaRPr lang="de-AT" sz="1100" dirty="0"/>
          </a:p>
        </cdr:txBody>
      </cdr:sp>
      <cdr:sp macro="" textlink="">
        <cdr:nvSpPr>
          <cdr:cNvPr id="11" name="Textfeld 10"/>
          <cdr:cNvSpPr txBox="1"/>
        </cdr:nvSpPr>
        <cdr:spPr>
          <a:xfrm xmlns:a="http://schemas.openxmlformats.org/drawingml/2006/main">
            <a:off x="1260308" y="4103146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Rossz</a:t>
            </a:r>
            <a:endParaRPr lang="de-AT" sz="1100" dirty="0"/>
          </a:p>
        </cdr:txBody>
      </cdr:sp>
      <cdr:sp macro="" textlink="">
        <cdr:nvSpPr>
          <cdr:cNvPr id="12" name="Textfeld 11"/>
          <cdr:cNvSpPr txBox="1"/>
        </cdr:nvSpPr>
        <cdr:spPr>
          <a:xfrm xmlns:a="http://schemas.openxmlformats.org/drawingml/2006/main">
            <a:off x="1260308" y="4355174"/>
            <a:ext cx="914400" cy="21602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hu-HU" dirty="0" smtClean="0"/>
              <a:t>Nagyon rossz</a:t>
            </a:r>
            <a:endParaRPr lang="de-AT" sz="1100" dirty="0"/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50315" cy="4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86" tIns="45793" rIns="91586" bIns="45793" numCol="1" anchor="t" anchorCtr="0" compatLnSpc="1">
            <a:prstTxWarp prst="textNoShape">
              <a:avLst/>
            </a:prstTxWarp>
          </a:bodyPr>
          <a:lstStyle>
            <a:lvl1pPr defTabSz="917545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 bwMode="auto">
          <a:xfrm>
            <a:off x="3858472" y="0"/>
            <a:ext cx="2950315" cy="4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86" tIns="45793" rIns="91586" bIns="45793" numCol="1" anchor="t" anchorCtr="0" compatLnSpc="1">
            <a:prstTxWarp prst="textNoShape">
              <a:avLst/>
            </a:prstTxWarp>
          </a:bodyPr>
          <a:lstStyle>
            <a:lvl1pPr algn="r" defTabSz="917545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A0D875-5005-48F1-AB29-A5124E99F3CB}" type="datetimeFigureOut">
              <a:rPr lang="de-DE"/>
              <a:pPr>
                <a:defRPr/>
              </a:pPr>
              <a:t>28.04.2015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 bwMode="auto">
          <a:xfrm>
            <a:off x="0" y="9444911"/>
            <a:ext cx="2950315" cy="4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86" tIns="45793" rIns="91586" bIns="45793" numCol="1" anchor="b" anchorCtr="0" compatLnSpc="1">
            <a:prstTxWarp prst="textNoShape">
              <a:avLst/>
            </a:prstTxWarp>
          </a:bodyPr>
          <a:lstStyle>
            <a:lvl1pPr defTabSz="917545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 bwMode="auto">
          <a:xfrm>
            <a:off x="3858472" y="9444911"/>
            <a:ext cx="2950315" cy="4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86" tIns="45793" rIns="91586" bIns="45793" numCol="1" anchor="b" anchorCtr="0" compatLnSpc="1">
            <a:prstTxWarp prst="textNoShape">
              <a:avLst/>
            </a:prstTxWarp>
          </a:bodyPr>
          <a:lstStyle>
            <a:lvl1pPr algn="r" defTabSz="917545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82CFD6-B232-4DB0-9372-375AA6C127F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4299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905" cy="497604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6880" y="0"/>
            <a:ext cx="2951905" cy="497604"/>
          </a:xfrm>
          <a:prstGeom prst="rect">
            <a:avLst/>
          </a:prstGeom>
        </p:spPr>
        <p:txBody>
          <a:bodyPr vert="horz" lIns="91595" tIns="45798" rIns="91595" bIns="45798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AD5EFA3A-8CF6-4100-BC76-DD5141AEB8F2}" type="datetimeFigureOut">
              <a:rPr lang="de-DE"/>
              <a:pPr>
                <a:defRPr/>
              </a:pPr>
              <a:t>28.04.2015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95" tIns="45798" rIns="91595" bIns="45798" rtlCol="0" anchor="ctr"/>
          <a:lstStyle/>
          <a:p>
            <a:pPr lvl="0"/>
            <a:endParaRPr lang="de-AT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720" y="4723252"/>
            <a:ext cx="5448936" cy="4473654"/>
          </a:xfrm>
          <a:prstGeom prst="rect">
            <a:avLst/>
          </a:prstGeom>
        </p:spPr>
        <p:txBody>
          <a:bodyPr vert="horz" lIns="91595" tIns="45798" rIns="91595" bIns="45798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AT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3320"/>
            <a:ext cx="2951905" cy="497604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6880" y="9443320"/>
            <a:ext cx="2951905" cy="497604"/>
          </a:xfrm>
          <a:prstGeom prst="rect">
            <a:avLst/>
          </a:prstGeom>
        </p:spPr>
        <p:txBody>
          <a:bodyPr vert="horz" lIns="91595" tIns="45798" rIns="91595" bIns="45798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5FC3DAA4-2F49-4F5F-BDC5-F1F3E019238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613453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3DAA4-2F49-4F5F-BDC5-F1F3E0192381}" type="slidenum">
              <a:rPr lang="de-AT" smtClean="0"/>
              <a:pPr>
                <a:defRPr/>
              </a:pPr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48364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de-AT" dirty="0" smtClean="0"/>
              <a:t>Zusatz </a:t>
            </a:r>
            <a:r>
              <a:rPr lang="de-AT" b="1" dirty="0" smtClean="0"/>
              <a:t>Vergleich der Bildungsniveaus: </a:t>
            </a:r>
            <a:r>
              <a:rPr lang="de-AT" dirty="0" err="1" smtClean="0"/>
              <a:t>Höhergebildeten</a:t>
            </a:r>
            <a:r>
              <a:rPr lang="de-AT" dirty="0" smtClean="0"/>
              <a:t> glauben zwar , bessere Computerkenntnisse zu haben – es  gibt dann aber im Test der tatsächlichen Computerkenntnisse</a:t>
            </a:r>
            <a:r>
              <a:rPr lang="de-AT" b="1" dirty="0" smtClean="0"/>
              <a:t> so gut wie keine Unterschiede nach </a:t>
            </a:r>
            <a:r>
              <a:rPr lang="de-AT" b="1" dirty="0" err="1" smtClean="0"/>
              <a:t>Bildungsnveau</a:t>
            </a:r>
            <a:r>
              <a:rPr lang="de-AT" b="1" dirty="0" smtClean="0"/>
              <a:t>. </a:t>
            </a:r>
            <a:r>
              <a:rPr lang="de-AT" dirty="0" smtClean="0"/>
              <a:t>Allerdings ist zu sagen, dass die OCG-Studie Personen mit </a:t>
            </a:r>
            <a:r>
              <a:rPr lang="de-AT" dirty="0" err="1" smtClean="0"/>
              <a:t>Matura+Niveau</a:t>
            </a:r>
            <a:r>
              <a:rPr lang="de-AT" dirty="0" smtClean="0"/>
              <a:t> oder darüber verglichen hat mit Personen mit Bildungsabschlüssen unterhalb </a:t>
            </a:r>
            <a:r>
              <a:rPr lang="de-AT" dirty="0" err="1" smtClean="0"/>
              <a:t>Matura</a:t>
            </a:r>
            <a:r>
              <a:rPr lang="de-AT" dirty="0" smtClean="0"/>
              <a:t>-Niveau, wobei diese Gruppe in der OCG-Studie auch Schüler, Lehrlinge und Facharbeiter umfasst. Die PIAAC-Studie, die deutliche Unterschiede laut Bildungsniveau feststellt, hat aber vor allem  Unterschiede bei Pflichtschulabschlüssen versus Hochschulabschlüssen festgestellt. Man könnte also auch auf Basis der OCG-Studie die Vermutung anstellen, dass – trotz Studienergebnissen – die Pflichtschulabsolventen </a:t>
            </a:r>
            <a:r>
              <a:rPr lang="de-AT" dirty="0" err="1" smtClean="0"/>
              <a:t>evtl.besonders</a:t>
            </a:r>
            <a:r>
              <a:rPr lang="de-AT" dirty="0" smtClean="0"/>
              <a:t> große Computerprobleme haben.</a:t>
            </a:r>
          </a:p>
          <a:p>
            <a:endParaRPr lang="de-AT" dirty="0" smtClean="0"/>
          </a:p>
          <a:p>
            <a:r>
              <a:rPr lang="de-AT" dirty="0" smtClean="0"/>
              <a:t>Die OCG-Studie konnte auch </a:t>
            </a:r>
            <a:r>
              <a:rPr lang="de-AT" b="1" dirty="0" smtClean="0"/>
              <a:t>keinen signifikanten Unterschied </a:t>
            </a:r>
            <a:r>
              <a:rPr lang="de-AT" dirty="0" smtClean="0"/>
              <a:t>bei den tatsächlichen Computerkompetenzen </a:t>
            </a:r>
            <a:r>
              <a:rPr lang="de-AT" b="1" dirty="0" smtClean="0"/>
              <a:t>bei Männern und Frauen </a:t>
            </a:r>
            <a:r>
              <a:rPr lang="de-AT" dirty="0" smtClean="0"/>
              <a:t>erkennen. Geschlechtsspezifisch typisch ist zwar, dass sich Männer Computerkenntnisse eher selbst erwerben, während Frauen häufiger in Kurse gehen. Bei den tatsächlichen Kenntnissen gibt es dann aber wenig Unterschiede.</a:t>
            </a:r>
          </a:p>
          <a:p>
            <a:endParaRPr lang="de-AT" dirty="0" smtClean="0"/>
          </a:p>
          <a:p>
            <a:r>
              <a:rPr lang="de-AT" dirty="0" smtClean="0"/>
              <a:t>Das widerspricht ein wenig den PIAAC-Ergebnissen, wo sich doch zum Teil Unterschiede zwischen Männern und Frauen zeigten (nachfolgend Zitat aus PIAAC-Presseinformation): „74,9% der Männer zeigten im Rahmen der PIAAC-Erhebung ausreichende Computerkenntnisse um am Kompetenzbereich Problemlösen im Kontext neuer Technologien teilzunehmen. Der Anteil bei den Frauen lag etwas darunter (71,6%). Von den an diesem Kompetenzbereich teilnehmenden Männern sind 49,0% auf den höchsten Problemlösekompetenzstufen (Stufen 2 und 3) zu finden, im Vergleich dazu beträgt der entsprechende Anteil bei den teilnehmenden Frauen nur 39,5%.“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3DAA4-2F49-4F5F-BDC5-F1F3E0192381}" type="slidenum">
              <a:rPr lang="de-AT" smtClean="0"/>
              <a:pPr>
                <a:defRPr/>
              </a:pPr>
              <a:t>5</a:t>
            </a:fld>
            <a:endParaRPr lang="de-A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3DAA4-2F49-4F5F-BDC5-F1F3E0192381}" type="slidenum">
              <a:rPr lang="de-AT" smtClean="0"/>
              <a:pPr>
                <a:defRPr/>
              </a:pPr>
              <a:t>6</a:t>
            </a:fld>
            <a:endParaRPr lang="de-A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Definition </a:t>
            </a:r>
            <a:r>
              <a:rPr lang="de-DE" dirty="0" smtClean="0"/>
              <a:t>Computer-</a:t>
            </a:r>
            <a:r>
              <a:rPr lang="de-DE" dirty="0" err="1" smtClean="0"/>
              <a:t>Grundlkenntnisse</a:t>
            </a:r>
            <a:r>
              <a:rPr lang="de-DE" dirty="0" smtClean="0"/>
              <a:t> laut Umfrage: Finden Sie sich z.B. in einer Ordnerstruktur auf Datenspeichern zurecht und können Sie Ordner erstellen? Können Sie nach Dateien suchen und Dateien verschieben, kopieren, umbenennen oder komprimieren?</a:t>
            </a:r>
          </a:p>
          <a:p>
            <a:endParaRPr lang="de-DE" dirty="0" smtClean="0"/>
          </a:p>
          <a:p>
            <a:r>
              <a:rPr lang="de-DE" dirty="0" smtClean="0"/>
              <a:t>*****</a:t>
            </a:r>
          </a:p>
          <a:p>
            <a:endParaRPr lang="de-DE" dirty="0" smtClean="0"/>
          </a:p>
          <a:p>
            <a:r>
              <a:rPr lang="de-DE" dirty="0" smtClean="0"/>
              <a:t>An dieser Stelle erwähnen: Laut Umfrage stellt Dateiverwaltung mit 71% Nennungen eine der wichtigsten Arten der Computernutzung dar. Gerade in diesem Zusammenhang ist es verwunderlich, dass die Testergebnisse nicht gut sind.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3DAA4-2F49-4F5F-BDC5-F1F3E0192381}" type="slidenum">
              <a:rPr lang="de-AT" smtClean="0"/>
              <a:pPr>
                <a:defRPr/>
              </a:pPr>
              <a:t>7</a:t>
            </a:fld>
            <a:endParaRPr lang="de-A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Definition </a:t>
            </a:r>
            <a:r>
              <a:rPr lang="de-DE" dirty="0" smtClean="0"/>
              <a:t>Computer-</a:t>
            </a:r>
            <a:r>
              <a:rPr lang="de-DE" dirty="0" err="1" smtClean="0"/>
              <a:t>Grundlkenntnisse</a:t>
            </a:r>
            <a:r>
              <a:rPr lang="de-DE" dirty="0" smtClean="0"/>
              <a:t> laut Umfrage: Finden Sie sich z.B. in einer Ordnerstruktur auf Datenspeichern zurecht und können Sie Ordner erstellen? Können Sie nach Dateien suchen und Dateien verschieben, kopieren, umbenennen oder komprimieren?</a:t>
            </a:r>
          </a:p>
          <a:p>
            <a:endParaRPr lang="de-DE" dirty="0" smtClean="0"/>
          </a:p>
          <a:p>
            <a:r>
              <a:rPr lang="de-DE" dirty="0" smtClean="0"/>
              <a:t>*****</a:t>
            </a:r>
          </a:p>
          <a:p>
            <a:endParaRPr lang="de-DE" dirty="0" smtClean="0"/>
          </a:p>
          <a:p>
            <a:r>
              <a:rPr lang="de-DE" dirty="0" smtClean="0"/>
              <a:t>An dieser Stelle erwähnen: Laut Umfrage stellt Dateiverwaltung mit 71% Nennungen eine der wichtigsten Arten der Computernutzung dar. Gerade in diesem Zusammenhang ist es verwunderlich, dass die Testergebnisse nicht gut sind.</a:t>
            </a:r>
            <a:endParaRPr lang="de-AT" smtClean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3DAA4-2F49-4F5F-BDC5-F1F3E0192381}" type="slidenum">
              <a:rPr lang="de-AT" smtClean="0"/>
              <a:pPr>
                <a:defRPr/>
              </a:pPr>
              <a:t>8</a:t>
            </a:fld>
            <a:endParaRPr lang="de-A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Definition </a:t>
            </a:r>
            <a:r>
              <a:rPr lang="de-DE" dirty="0" smtClean="0"/>
              <a:t>Internet-Kenntnisse laut Umfrage: Können Sie z.B. im Web surfen, gezielt nach Informationen suchen, Inhalte drucken oder Dateien herunterladen? 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3DAA4-2F49-4F5F-BDC5-F1F3E0192381}" type="slidenum">
              <a:rPr lang="de-AT" smtClean="0"/>
              <a:pPr>
                <a:defRPr/>
              </a:pPr>
              <a:t>9</a:t>
            </a:fld>
            <a:endParaRPr lang="de-A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Definition </a:t>
            </a:r>
            <a:r>
              <a:rPr lang="de-DE" dirty="0" smtClean="0"/>
              <a:t>Internet-Kenntnisse laut Umfrage: Können Sie z.B. im Web surfen, gezielt nach Informationen suchen, Inhalte drucken oder Dateien herunterladen? </a:t>
            </a:r>
            <a:endParaRPr lang="de-AT" dirty="0" smtClean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3DAA4-2F49-4F5F-BDC5-F1F3E0192381}" type="slidenum">
              <a:rPr lang="de-AT" smtClean="0"/>
              <a:pPr>
                <a:defRPr/>
              </a:pPr>
              <a:t>10</a:t>
            </a:fld>
            <a:endParaRPr lang="de-A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0"/>
          <p:cNvSpPr/>
          <p:nvPr userDrawn="1"/>
        </p:nvSpPr>
        <p:spPr>
          <a:xfrm>
            <a:off x="-142875" y="857250"/>
            <a:ext cx="9286875" cy="642938"/>
          </a:xfrm>
          <a:prstGeom prst="rect">
            <a:avLst/>
          </a:prstGeom>
          <a:solidFill>
            <a:schemeClr val="bg1"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5148064" y="2726605"/>
            <a:ext cx="3467298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846138"/>
            <a:ext cx="7634288" cy="9271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2133600"/>
            <a:ext cx="8137525" cy="4133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354763" y="846138"/>
            <a:ext cx="2033587" cy="5421312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846138"/>
            <a:ext cx="5951538" cy="5421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1142976" y="2500306"/>
            <a:ext cx="7543824" cy="328614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rgbClr val="707173"/>
                </a:solidFill>
                <a:latin typeface="+mj-lt"/>
                <a:cs typeface="Lucida Sans Unicode" pitchFamily="34" charset="0"/>
              </a:defRPr>
            </a:lvl1pPr>
            <a:lvl2pPr>
              <a:defRPr sz="2000">
                <a:solidFill>
                  <a:srgbClr val="707173"/>
                </a:solidFill>
                <a:latin typeface="+mj-lt"/>
                <a:cs typeface="Lucida Sans Unicode" pitchFamily="34" charset="0"/>
              </a:defRPr>
            </a:lvl2pPr>
            <a:lvl3pPr>
              <a:defRPr sz="1800">
                <a:solidFill>
                  <a:srgbClr val="707173"/>
                </a:solidFill>
                <a:latin typeface="+mj-lt"/>
                <a:cs typeface="Lucida Sans Unicode" pitchFamily="34" charset="0"/>
              </a:defRPr>
            </a:lvl3pPr>
            <a:lvl4pPr>
              <a:defRPr sz="1800">
                <a:solidFill>
                  <a:srgbClr val="707173"/>
                </a:solidFill>
                <a:latin typeface="+mj-lt"/>
                <a:cs typeface="Lucida Sans Unicode" pitchFamily="34" charset="0"/>
              </a:defRPr>
            </a:lvl4pPr>
            <a:lvl5pPr>
              <a:defRPr sz="1800">
                <a:solidFill>
                  <a:srgbClr val="707173"/>
                </a:solidFill>
                <a:latin typeface="+mj-lt"/>
                <a:cs typeface="Lucida Sans Unicode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846138"/>
            <a:ext cx="7634288" cy="9271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5" y="2133600"/>
            <a:ext cx="3992563" cy="4133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95788" y="2133600"/>
            <a:ext cx="3992562" cy="4133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846138"/>
            <a:ext cx="7634288" cy="9271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header_prezihez_ecdl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40"/>
            <a:ext cx="9144000" cy="106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platzhalter 9"/>
          <p:cNvSpPr>
            <a:spLocks noGrp="1"/>
          </p:cNvSpPr>
          <p:nvPr>
            <p:ph type="title"/>
          </p:nvPr>
        </p:nvSpPr>
        <p:spPr>
          <a:xfrm>
            <a:off x="457200" y="9178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457200" y="2060848"/>
            <a:ext cx="8229600" cy="4065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3" name="Kép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427478"/>
            <a:ext cx="333610" cy="333610"/>
          </a:xfrm>
          <a:prstGeom prst="rect">
            <a:avLst/>
          </a:prstGeom>
        </p:spPr>
      </p:pic>
      <p:sp>
        <p:nvSpPr>
          <p:cNvPr id="14" name="Rectangle 5"/>
          <p:cNvSpPr txBox="1">
            <a:spLocks noChangeArrowheads="1"/>
          </p:cNvSpPr>
          <p:nvPr userDrawn="1"/>
        </p:nvSpPr>
        <p:spPr bwMode="auto">
          <a:xfrm>
            <a:off x="8420844" y="6525344"/>
            <a:ext cx="133573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 smtClean="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dirty="0" smtClean="0"/>
              <a:t>/</a:t>
            </a:r>
            <a:r>
              <a:rPr lang="hu-HU" dirty="0" err="1" smtClean="0"/>
              <a:t>njszt</a:t>
            </a:r>
            <a:endParaRPr lang="hu-HU" dirty="0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038" y="6524625"/>
            <a:ext cx="872013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 b="1" smtClean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r>
              <a:rPr lang="hu-HU" dirty="0" smtClean="0"/>
              <a:t>ECDL vizsgaközpontok XVII. Országos Fóruma</a:t>
            </a:r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2558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2558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2558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2558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2558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2558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2558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2558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2558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2558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2558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2558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2558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2558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2558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2558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2558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2558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.bin"/><Relationship Id="rId18" Type="http://schemas.openxmlformats.org/officeDocument/2006/relationships/image" Target="../media/image10.emf"/><Relationship Id="rId26" Type="http://schemas.openxmlformats.org/officeDocument/2006/relationships/image" Target="../media/image14.emf"/><Relationship Id="rId39" Type="http://schemas.openxmlformats.org/officeDocument/2006/relationships/oleObject" Target="../embeddings/oleObject19.bin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34" Type="http://schemas.openxmlformats.org/officeDocument/2006/relationships/image" Target="../media/image18.emf"/><Relationship Id="rId42" Type="http://schemas.openxmlformats.org/officeDocument/2006/relationships/image" Target="../media/image22.emf"/><Relationship Id="rId47" Type="http://schemas.openxmlformats.org/officeDocument/2006/relationships/oleObject" Target="../embeddings/oleObject23.bin"/><Relationship Id="rId50" Type="http://schemas.openxmlformats.org/officeDocument/2006/relationships/image" Target="../media/image26.e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e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33" Type="http://schemas.openxmlformats.org/officeDocument/2006/relationships/oleObject" Target="../embeddings/oleObject16.bin"/><Relationship Id="rId38" Type="http://schemas.openxmlformats.org/officeDocument/2006/relationships/image" Target="../media/image20.emf"/><Relationship Id="rId46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emf"/><Relationship Id="rId20" Type="http://schemas.openxmlformats.org/officeDocument/2006/relationships/image" Target="../media/image11.emf"/><Relationship Id="rId29" Type="http://schemas.openxmlformats.org/officeDocument/2006/relationships/oleObject" Target="../embeddings/oleObject14.bin"/><Relationship Id="rId41" Type="http://schemas.openxmlformats.org/officeDocument/2006/relationships/oleObject" Target="../embeddings/oleObject20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13.emf"/><Relationship Id="rId32" Type="http://schemas.openxmlformats.org/officeDocument/2006/relationships/image" Target="../media/image17.emf"/><Relationship Id="rId37" Type="http://schemas.openxmlformats.org/officeDocument/2006/relationships/oleObject" Target="../embeddings/oleObject18.bin"/><Relationship Id="rId40" Type="http://schemas.openxmlformats.org/officeDocument/2006/relationships/image" Target="../media/image21.emf"/><Relationship Id="rId45" Type="http://schemas.openxmlformats.org/officeDocument/2006/relationships/oleObject" Target="../embeddings/oleObject22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15.emf"/><Relationship Id="rId36" Type="http://schemas.openxmlformats.org/officeDocument/2006/relationships/image" Target="../media/image19.emf"/><Relationship Id="rId49" Type="http://schemas.openxmlformats.org/officeDocument/2006/relationships/oleObject" Target="../embeddings/oleObject24.bin"/><Relationship Id="rId10" Type="http://schemas.openxmlformats.org/officeDocument/2006/relationships/image" Target="../media/image6.emf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5.bin"/><Relationship Id="rId44" Type="http://schemas.openxmlformats.org/officeDocument/2006/relationships/image" Target="../media/image23.emf"/><Relationship Id="rId4" Type="http://schemas.openxmlformats.org/officeDocument/2006/relationships/image" Target="../media/image3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8.emf"/><Relationship Id="rId22" Type="http://schemas.openxmlformats.org/officeDocument/2006/relationships/image" Target="../media/image12.e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16.emf"/><Relationship Id="rId35" Type="http://schemas.openxmlformats.org/officeDocument/2006/relationships/oleObject" Target="../embeddings/oleObject17.bin"/><Relationship Id="rId43" Type="http://schemas.openxmlformats.org/officeDocument/2006/relationships/oleObject" Target="../embeddings/oleObject21.bin"/><Relationship Id="rId48" Type="http://schemas.openxmlformats.org/officeDocument/2006/relationships/image" Target="../media/image25.emf"/><Relationship Id="rId8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3230661"/>
            <a:ext cx="7859786" cy="2286571"/>
          </a:xfrm>
        </p:spPr>
        <p:txBody>
          <a:bodyPr/>
          <a:lstStyle/>
          <a:p>
            <a:pPr>
              <a:defRPr/>
            </a:pPr>
            <a:r>
              <a:rPr lang="en-GB" sz="44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itchFamily="34" charset="0"/>
              </a:rPr>
              <a:t/>
            </a:r>
            <a:br>
              <a:rPr lang="en-GB" sz="44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itchFamily="34" charset="0"/>
              </a:rPr>
            </a:br>
            <a:r>
              <a:rPr lang="hu-HU" sz="4400" b="1" dirty="0" smtClean="0">
                <a:solidFill>
                  <a:srgbClr val="0C4264"/>
                </a:solidFill>
                <a:latin typeface="Calibri" panose="020F0502020204030204" pitchFamily="34" charset="0"/>
                <a:cs typeface="Helvetica" pitchFamily="34" charset="0"/>
              </a:rPr>
              <a:t>Felmérés</a:t>
            </a:r>
            <a:r>
              <a:rPr lang="en-GB" sz="4400" b="1" dirty="0" smtClean="0">
                <a:solidFill>
                  <a:srgbClr val="0C4264"/>
                </a:solidFill>
                <a:latin typeface="Calibri" panose="020F0502020204030204" pitchFamily="34" charset="0"/>
                <a:cs typeface="Helvetica" pitchFamily="34" charset="0"/>
              </a:rPr>
              <a:t>: </a:t>
            </a:r>
            <a:r>
              <a:rPr lang="hu-HU" sz="4400" b="1" dirty="0" smtClean="0">
                <a:solidFill>
                  <a:srgbClr val="0C4264"/>
                </a:solidFill>
                <a:latin typeface="Calibri" panose="020F0502020204030204" pitchFamily="34" charset="0"/>
                <a:cs typeface="Helvetica" pitchFamily="34" charset="0"/>
              </a:rPr>
              <a:t>digitális írástudás Ausztriában</a:t>
            </a:r>
            <a:r>
              <a:rPr lang="en-GB" sz="4400" dirty="0">
                <a:solidFill>
                  <a:srgbClr val="0C4264"/>
                </a:solidFill>
                <a:latin typeface="Calibri" panose="020F0502020204030204" pitchFamily="34" charset="0"/>
                <a:cs typeface="Helvetica" pitchFamily="34" charset="0"/>
              </a:rPr>
              <a:t/>
            </a:r>
            <a:br>
              <a:rPr lang="en-GB" sz="4400" dirty="0">
                <a:solidFill>
                  <a:srgbClr val="0C4264"/>
                </a:solidFill>
                <a:latin typeface="Calibri" panose="020F0502020204030204" pitchFamily="34" charset="0"/>
                <a:cs typeface="Helvetica" pitchFamily="34" charset="0"/>
              </a:rPr>
            </a:br>
            <a:r>
              <a:rPr lang="en-GB" sz="4400" dirty="0" smtClean="0">
                <a:solidFill>
                  <a:srgbClr val="0C4264"/>
                </a:solidFill>
                <a:latin typeface="Calibri" panose="020F0502020204030204" pitchFamily="34" charset="0"/>
                <a:cs typeface="Helvetica" pitchFamily="34" charset="0"/>
              </a:rPr>
              <a:t>(2014)</a:t>
            </a:r>
            <a:r>
              <a:rPr lang="en-GB" sz="4400" dirty="0">
                <a:solidFill>
                  <a:schemeClr val="tx1"/>
                </a:solidFill>
                <a:latin typeface="Calibri" panose="020F0502020204030204" pitchFamily="34" charset="0"/>
                <a:cs typeface="Helvetica" pitchFamily="34" charset="0"/>
              </a:rPr>
              <a:t/>
            </a:r>
            <a:br>
              <a:rPr lang="en-GB" sz="4400" dirty="0">
                <a:solidFill>
                  <a:schemeClr val="tx1"/>
                </a:solidFill>
                <a:latin typeface="Calibri" panose="020F0502020204030204" pitchFamily="34" charset="0"/>
                <a:cs typeface="Helvetica" pitchFamily="34" charset="0"/>
              </a:rPr>
            </a:br>
            <a:r>
              <a:rPr lang="en-GB" sz="4400" dirty="0">
                <a:solidFill>
                  <a:schemeClr val="tx1"/>
                </a:solidFill>
                <a:latin typeface="Calibri" panose="020F0502020204030204" pitchFamily="34" charset="0"/>
                <a:cs typeface="Helvetica" pitchFamily="34" charset="0"/>
              </a:rPr>
              <a:t/>
            </a:r>
            <a:br>
              <a:rPr lang="en-GB" sz="4400" dirty="0">
                <a:solidFill>
                  <a:schemeClr val="tx1"/>
                </a:solidFill>
                <a:latin typeface="Calibri" panose="020F0502020204030204" pitchFamily="34" charset="0"/>
                <a:cs typeface="Helvetica" pitchFamily="34" charset="0"/>
              </a:rPr>
            </a:br>
            <a:r>
              <a:rPr lang="hu-HU" sz="2800" dirty="0" smtClean="0">
                <a:solidFill>
                  <a:srgbClr val="0C4264"/>
                </a:solidFill>
                <a:latin typeface="Calibri" panose="020F0502020204030204" pitchFamily="34" charset="0"/>
                <a:cs typeface="Helvetica" pitchFamily="34" charset="0"/>
              </a:rPr>
              <a:t>Szedlmayer Bea</a:t>
            </a:r>
            <a:br>
              <a:rPr lang="hu-HU" sz="2800" dirty="0" smtClean="0">
                <a:solidFill>
                  <a:srgbClr val="0C4264"/>
                </a:solidFill>
                <a:latin typeface="Calibri" panose="020F0502020204030204" pitchFamily="34" charset="0"/>
                <a:cs typeface="Helvetica" pitchFamily="34" charset="0"/>
              </a:rPr>
            </a:br>
            <a:r>
              <a:rPr lang="hu-HU" sz="2800" dirty="0" smtClean="0">
                <a:solidFill>
                  <a:srgbClr val="0C4264"/>
                </a:solidFill>
                <a:latin typeface="Calibri" panose="020F0502020204030204" pitchFamily="34" charset="0"/>
                <a:cs typeface="Helvetica" pitchFamily="34" charset="0"/>
              </a:rPr>
              <a:t>NJSZT Program menedzser</a:t>
            </a:r>
            <a:r>
              <a:rPr lang="en-GB" sz="44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itchFamily="34" charset="0"/>
              </a:rPr>
              <a:t/>
            </a:r>
            <a:br>
              <a:rPr lang="en-GB" sz="44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itchFamily="34" charset="0"/>
              </a:rPr>
            </a:br>
            <a:r>
              <a:rPr lang="en-GB" sz="44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itchFamily="34" charset="0"/>
              </a:rPr>
              <a:t/>
            </a:r>
            <a:br>
              <a:rPr lang="en-GB" sz="4400" dirty="0" smtClean="0">
                <a:solidFill>
                  <a:schemeClr val="tx1"/>
                </a:solidFill>
                <a:latin typeface="Calibri" panose="020F0502020204030204" pitchFamily="34" charset="0"/>
                <a:cs typeface="Helvetica" pitchFamily="34" charset="0"/>
              </a:rPr>
            </a:br>
            <a:endParaRPr lang="en-GB" sz="4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338858"/>
            <a:ext cx="8892480" cy="36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tabLst>
                <a:tab pos="0" algn="l"/>
              </a:tabLst>
            </a:pPr>
            <a:r>
              <a:rPr lang="hu-HU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Online alapismeretek </a:t>
            </a:r>
            <a:r>
              <a:rPr lang="hu-HU" sz="1800" dirty="0">
                <a:latin typeface="Helvetica" panose="020B0604020202020204" pitchFamily="34" charset="0"/>
                <a:cs typeface="Helvetica" panose="020B0604020202020204" pitchFamily="34" charset="0"/>
              </a:rPr>
              <a:t>(önértékelés </a:t>
            </a:r>
            <a:r>
              <a:rPr lang="hu-HU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vs</a:t>
            </a:r>
            <a:r>
              <a:rPr lang="hu-HU" sz="1800" dirty="0">
                <a:latin typeface="Helvetica" panose="020B0604020202020204" pitchFamily="34" charset="0"/>
                <a:cs typeface="Helvetica" panose="020B0604020202020204" pitchFamily="34" charset="0"/>
              </a:rPr>
              <a:t> valós tudás)</a:t>
            </a:r>
            <a:r>
              <a:rPr lang="de-AT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de-DE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1" name="Diagram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2822756"/>
              </p:ext>
            </p:extLst>
          </p:nvPr>
        </p:nvGraphicFramePr>
        <p:xfrm>
          <a:off x="4067944" y="1772816"/>
          <a:ext cx="568863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1051137"/>
              </p:ext>
            </p:extLst>
          </p:nvPr>
        </p:nvGraphicFramePr>
        <p:xfrm>
          <a:off x="539552" y="1628800"/>
          <a:ext cx="5328592" cy="5006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22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761866"/>
              </p:ext>
            </p:extLst>
          </p:nvPr>
        </p:nvGraphicFramePr>
        <p:xfrm>
          <a:off x="431540" y="1707257"/>
          <a:ext cx="8280920" cy="515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050826"/>
            <a:ext cx="8892480" cy="36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tabLst>
                <a:tab pos="0" algn="l"/>
              </a:tabLst>
            </a:pP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r>
              <a:rPr lang="hu-HU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Önértékelés</a:t>
            </a:r>
            <a:r>
              <a:rPr lang="en-GB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vs. </a:t>
            </a:r>
            <a:r>
              <a:rPr lang="hu-HU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Általános eredmények </a:t>
            </a:r>
            <a:r>
              <a:rPr lang="en-GB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hu-HU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életkor szerint</a:t>
            </a:r>
            <a:br>
              <a:rPr lang="hu-HU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Milyennek értékeli általános számítógépes tudását?</a:t>
            </a: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endParaRPr lang="en-GB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3635896" y="1628800"/>
            <a:ext cx="0" cy="424847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6002635" y="1628800"/>
            <a:ext cx="0" cy="424847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97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194842"/>
            <a:ext cx="8229600" cy="36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tabLst>
                <a:tab pos="0" algn="l"/>
              </a:tabLst>
            </a:pPr>
            <a:r>
              <a:rPr lang="hu-HU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Ismerik-e az ECDL-t</a:t>
            </a: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hu-HU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 megkérdezettek mintegy háromnegyede ismeri</a:t>
            </a:r>
            <a:r>
              <a:rPr lang="en-GB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GB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166778"/>
              </p:ext>
            </p:extLst>
          </p:nvPr>
        </p:nvGraphicFramePr>
        <p:xfrm>
          <a:off x="-756592" y="1753765"/>
          <a:ext cx="6840760" cy="4822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1"/>
          <p:cNvSpPr txBox="1"/>
          <p:nvPr/>
        </p:nvSpPr>
        <p:spPr>
          <a:xfrm>
            <a:off x="5518770" y="1753766"/>
            <a:ext cx="3373710" cy="2266156"/>
          </a:xfrm>
          <a:prstGeom prst="rect">
            <a:avLst/>
          </a:prstGeom>
          <a:solidFill>
            <a:schemeClr val="bg1"/>
          </a:solidFill>
          <a:ln w="19050">
            <a:solidFill>
              <a:srgbClr val="CF236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Átlagon felüliek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endParaRPr lang="en-GB" sz="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Clr>
                <a:srgbClr val="CF2360"/>
              </a:buClr>
              <a:buFont typeface="Courier New" panose="02070309020205020404" pitchFamily="49" charset="0"/>
              <a:buChar char="o"/>
              <a:tabLst>
                <a:tab pos="3143250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nők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73%</a:t>
            </a:r>
          </a:p>
          <a:p>
            <a:pPr marL="285750" indent="-285750">
              <a:buClr>
                <a:srgbClr val="CF2360"/>
              </a:buClr>
              <a:buFont typeface="Courier New" panose="02070309020205020404" pitchFamily="49" charset="0"/>
              <a:buChar char="o"/>
              <a:tabLst>
                <a:tab pos="3143250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15-29 év közöttiek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81%</a:t>
            </a:r>
          </a:p>
          <a:p>
            <a:pPr marL="285750" indent="-285750">
              <a:buClr>
                <a:srgbClr val="CF2360"/>
              </a:buClr>
              <a:buFont typeface="Courier New" panose="02070309020205020404" pitchFamily="49" charset="0"/>
              <a:buChar char="o"/>
              <a:tabLst>
                <a:tab pos="3143250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érettségizettek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74%</a:t>
            </a:r>
          </a:p>
          <a:p>
            <a:pPr marL="285750" indent="-285750">
              <a:buClr>
                <a:srgbClr val="CF2360"/>
              </a:buClr>
              <a:buFont typeface="Courier New" panose="02070309020205020404" pitchFamily="49" charset="0"/>
              <a:buChar char="o"/>
              <a:tabLst>
                <a:tab pos="3143250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diákok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82%</a:t>
            </a:r>
          </a:p>
          <a:p>
            <a:pPr marL="285750" indent="-285750">
              <a:buClr>
                <a:srgbClr val="CF2360"/>
              </a:buClr>
              <a:buFont typeface="Courier New" panose="02070309020205020404" pitchFamily="49" charset="0"/>
              <a:buChar char="o"/>
              <a:tabLst>
                <a:tab pos="3143250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bécsiek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76%</a:t>
            </a:r>
          </a:p>
          <a:p>
            <a:pPr>
              <a:buClr>
                <a:srgbClr val="CF2360"/>
              </a:buClr>
              <a:tabLst>
                <a:tab pos="3143250" algn="r"/>
              </a:tabLst>
            </a:pPr>
            <a:endParaRPr lang="en-GB" sz="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Clr>
                <a:srgbClr val="CF2360"/>
              </a:buClr>
              <a:buFont typeface="Courier New" panose="02070309020205020404" pitchFamily="49" charset="0"/>
              <a:buChar char="o"/>
              <a:tabLst>
                <a:tab pos="3143250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Képzésen/vizsgán részt vettek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83%</a:t>
            </a:r>
          </a:p>
          <a:p>
            <a:pPr marL="285750" indent="-285750">
              <a:buClr>
                <a:srgbClr val="CF2360"/>
              </a:buClr>
              <a:buFont typeface="Courier New" panose="02070309020205020404" pitchFamily="49" charset="0"/>
              <a:buChar char="o"/>
              <a:tabLst>
                <a:tab pos="3143250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Nagyon jó önértékelésűek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77%</a:t>
            </a:r>
          </a:p>
          <a:p>
            <a:pPr marL="285750" indent="-285750">
              <a:buClr>
                <a:srgbClr val="CF2360"/>
              </a:buClr>
              <a:buFont typeface="Courier New" panose="02070309020205020404" pitchFamily="49" charset="0"/>
              <a:buChar char="o"/>
              <a:tabLst>
                <a:tab pos="3143250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Nagyon jó eredményt elértek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76%</a:t>
            </a: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4427984" y="2852936"/>
            <a:ext cx="1080120" cy="648072"/>
          </a:xfrm>
          <a:prstGeom prst="straightConnector1">
            <a:avLst/>
          </a:prstGeom>
          <a:ln w="22225">
            <a:solidFill>
              <a:srgbClr val="CF23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15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266850"/>
            <a:ext cx="8892480" cy="36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tabLst>
                <a:tab pos="0" algn="l"/>
              </a:tabLst>
            </a:pPr>
            <a:r>
              <a:rPr lang="hu-HU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Van-e ECDL bizonyítványuk? </a:t>
            </a: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13.8% </a:t>
            </a:r>
            <a:r>
              <a:rPr lang="hu-HU" sz="18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-nak</a:t>
            </a:r>
            <a:r>
              <a:rPr lang="hu-HU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van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endParaRPr lang="en-GB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930792"/>
              </p:ext>
            </p:extLst>
          </p:nvPr>
        </p:nvGraphicFramePr>
        <p:xfrm>
          <a:off x="-127570" y="1628800"/>
          <a:ext cx="6624736" cy="4783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1"/>
          <p:cNvSpPr txBox="1"/>
          <p:nvPr/>
        </p:nvSpPr>
        <p:spPr>
          <a:xfrm>
            <a:off x="5567586" y="1772816"/>
            <a:ext cx="3320033" cy="1440160"/>
          </a:xfrm>
          <a:prstGeom prst="rect">
            <a:avLst/>
          </a:prstGeom>
          <a:solidFill>
            <a:schemeClr val="bg1"/>
          </a:solidFill>
          <a:ln w="19050">
            <a:solidFill>
              <a:srgbClr val="CF236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360"/>
              </a:buClr>
              <a:tabLst>
                <a:tab pos="2867025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Átlagon felüliek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pPr>
              <a:buClr>
                <a:srgbClr val="CF2360"/>
              </a:buClr>
              <a:tabLst>
                <a:tab pos="2867025" algn="r"/>
              </a:tabLst>
            </a:pPr>
            <a:endParaRPr lang="en-GB" sz="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Clr>
                <a:srgbClr val="CF2360"/>
              </a:buClr>
              <a:buFont typeface="Courier New" panose="02070309020205020404" pitchFamily="49" charset="0"/>
              <a:buChar char="o"/>
              <a:tabLst>
                <a:tab pos="3133725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nők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53%</a:t>
            </a:r>
          </a:p>
          <a:p>
            <a:pPr marL="285750" indent="-285750">
              <a:buClr>
                <a:srgbClr val="CF2360"/>
              </a:buClr>
              <a:buFont typeface="Courier New" panose="02070309020205020404" pitchFamily="49" charset="0"/>
              <a:buChar char="o"/>
              <a:tabLst>
                <a:tab pos="3133725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15-29 év közöttiek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54%</a:t>
            </a:r>
          </a:p>
          <a:p>
            <a:pPr marL="285750" indent="-285750">
              <a:buClr>
                <a:srgbClr val="CF2360"/>
              </a:buClr>
              <a:buFont typeface="Courier New" panose="02070309020205020404" pitchFamily="49" charset="0"/>
              <a:buChar char="o"/>
              <a:tabLst>
                <a:tab pos="3133725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Szakmai gyakorlatot végzők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59%</a:t>
            </a:r>
          </a:p>
          <a:p>
            <a:pPr marL="285750" indent="-285750">
              <a:buClr>
                <a:srgbClr val="CF2360"/>
              </a:buClr>
              <a:buFont typeface="Courier New" panose="02070309020205020404" pitchFamily="49" charset="0"/>
              <a:buChar char="o"/>
              <a:tabLst>
                <a:tab pos="3133725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diákok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65%</a:t>
            </a:r>
          </a:p>
          <a:p>
            <a:pPr>
              <a:buClr>
                <a:srgbClr val="CF2360"/>
              </a:buClr>
              <a:tabLst>
                <a:tab pos="3133725" algn="r"/>
              </a:tabLst>
            </a:pPr>
            <a:endParaRPr lang="en-GB" sz="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rgbClr val="CF2360"/>
              </a:buClr>
              <a:tabLst>
                <a:tab pos="3133725" algn="r"/>
              </a:tabLst>
            </a:pP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/>
            </a:r>
            <a:b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</a:br>
            <a:endParaRPr lang="en-GB" sz="600" dirty="0" smtClean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4855171" y="2905894"/>
            <a:ext cx="712415" cy="235074"/>
          </a:xfrm>
          <a:prstGeom prst="straightConnector1">
            <a:avLst/>
          </a:prstGeom>
          <a:ln w="22225">
            <a:solidFill>
              <a:srgbClr val="CF23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1"/>
          <p:cNvSpPr txBox="1"/>
          <p:nvPr/>
        </p:nvSpPr>
        <p:spPr>
          <a:xfrm>
            <a:off x="5567585" y="4365104"/>
            <a:ext cx="3320033" cy="1944216"/>
          </a:xfrm>
          <a:prstGeom prst="rect">
            <a:avLst/>
          </a:prstGeom>
          <a:solidFill>
            <a:schemeClr val="bg1"/>
          </a:solidFill>
          <a:ln w="19050">
            <a:solidFill>
              <a:srgbClr val="CF236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360"/>
              </a:buClr>
              <a:tabLst>
                <a:tab pos="3133725" algn="r"/>
              </a:tabLst>
            </a:pPr>
            <a:r>
              <a:rPr lang="hu-HU" sz="14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Bizonyítvány </a:t>
            </a:r>
            <a:r>
              <a:rPr lang="en-GB" sz="14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hu-HU" sz="14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ÉS </a:t>
            </a:r>
            <a:r>
              <a:rPr lang="en-GB" sz="14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hu-HU" sz="1400" b="1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nagyon jó teszteredmény</a:t>
            </a:r>
            <a:endParaRPr lang="en-GB" sz="1400" b="1" dirty="0" smtClean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Clr>
                <a:srgbClr val="CF2360"/>
              </a:buClr>
              <a:buFont typeface="Wingdings"/>
              <a:buChar char="à"/>
              <a:tabLst>
                <a:tab pos="3133725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Egyéb bizonyítvánnyal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	42%</a:t>
            </a:r>
          </a:p>
          <a:p>
            <a:pPr marL="285750" indent="-285750">
              <a:buClr>
                <a:srgbClr val="CF2360"/>
              </a:buClr>
              <a:buFont typeface="Wingdings"/>
              <a:buChar char="à"/>
              <a:tabLst>
                <a:tab pos="3133725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ECDL-lel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: 	55%</a:t>
            </a:r>
          </a:p>
          <a:p>
            <a:pPr>
              <a:buClr>
                <a:srgbClr val="CF2360"/>
              </a:buClr>
              <a:tabLst>
                <a:tab pos="3133725" algn="r"/>
              </a:tabLst>
            </a:pPr>
            <a:endParaRPr lang="en-GB" sz="14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Clr>
                <a:srgbClr val="CF2360"/>
              </a:buClr>
              <a:buFont typeface="Wingdings"/>
              <a:buChar char="à"/>
              <a:tabLst>
                <a:tab pos="3133725" algn="r"/>
              </a:tabLst>
            </a:pP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Az ECDL-lel rendelkezőknek reálisabb  az önértékelése és jobbak a teszteredményei!</a:t>
            </a:r>
            <a:endParaRPr lang="en-GB" sz="14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rgbClr val="CF2360"/>
              </a:buClr>
              <a:tabLst>
                <a:tab pos="3133725" algn="r"/>
              </a:tabLst>
            </a:pPr>
            <a:endParaRPr lang="en-GB" sz="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rgbClr val="CF2360"/>
              </a:buClr>
              <a:tabLst>
                <a:tab pos="3133725" algn="r"/>
              </a:tabLst>
            </a:pP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/>
            </a:r>
            <a:b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</a:br>
            <a:endParaRPr lang="en-GB" sz="600" dirty="0" smtClean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9665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122834"/>
            <a:ext cx="8892480" cy="36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tabLst>
                <a:tab pos="0" algn="l"/>
              </a:tabLst>
            </a:pPr>
            <a:r>
              <a:rPr lang="hu-HU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Visszhang Ausztriában</a:t>
            </a:r>
            <a:endParaRPr lang="en-GB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83568" y="1484784"/>
            <a:ext cx="5280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Több mint 90 újságban, tévében, rádióban</a:t>
            </a:r>
            <a:r>
              <a:rPr lang="de-AT" dirty="0" smtClean="0"/>
              <a:t>… </a:t>
            </a:r>
            <a:endParaRPr lang="de-AT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811031"/>
              </p:ext>
            </p:extLst>
          </p:nvPr>
        </p:nvGraphicFramePr>
        <p:xfrm>
          <a:off x="827584" y="2276872"/>
          <a:ext cx="1428750" cy="356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7" name="Acrobat Document" r:id="rId3" imgW="1428733" imgH="3562110" progId="AcroExch.Document.11">
                  <p:embed/>
                </p:oleObj>
              </mc:Choice>
              <mc:Fallback>
                <p:oleObj name="Acrobat Document" r:id="rId3" imgW="1428733" imgH="35621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2276872"/>
                        <a:ext cx="1428750" cy="356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937781"/>
              </p:ext>
            </p:extLst>
          </p:nvPr>
        </p:nvGraphicFramePr>
        <p:xfrm>
          <a:off x="1403648" y="2060848"/>
          <a:ext cx="1581150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8" name="Acrobat Document" r:id="rId5" imgW="1581088" imgH="2543130" progId="AcroExch.Document.11">
                  <p:embed/>
                </p:oleObj>
              </mc:Choice>
              <mc:Fallback>
                <p:oleObj name="Acrobat Document" r:id="rId5" imgW="1581088" imgH="254313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3648" y="2060848"/>
                        <a:ext cx="1581150" cy="2543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564261"/>
              </p:ext>
            </p:extLst>
          </p:nvPr>
        </p:nvGraphicFramePr>
        <p:xfrm>
          <a:off x="2267744" y="3429000"/>
          <a:ext cx="2438400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9" name="Acrobat Document" r:id="rId7" imgW="2438220" imgH="2657340" progId="AcroExch.Document.11">
                  <p:embed/>
                </p:oleObj>
              </mc:Choice>
              <mc:Fallback>
                <p:oleObj name="Acrobat Document" r:id="rId7" imgW="2438220" imgH="26573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67744" y="3429000"/>
                        <a:ext cx="2438400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31297"/>
              </p:ext>
            </p:extLst>
          </p:nvPr>
        </p:nvGraphicFramePr>
        <p:xfrm>
          <a:off x="2627784" y="2060848"/>
          <a:ext cx="2522035" cy="1849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0" name="Acrobat Document" r:id="rId9" imgW="5467221" imgH="4009770" progId="AcroExch.Document.11">
                  <p:embed/>
                </p:oleObj>
              </mc:Choice>
              <mc:Fallback>
                <p:oleObj name="Acrobat Document" r:id="rId9" imgW="5467221" imgH="400977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27784" y="2060848"/>
                        <a:ext cx="2522035" cy="1849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0796388"/>
              </p:ext>
            </p:extLst>
          </p:nvPr>
        </p:nvGraphicFramePr>
        <p:xfrm>
          <a:off x="2843808" y="2996952"/>
          <a:ext cx="2912886" cy="2058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" name="Acrobat Document" r:id="rId11" imgW="8019977" imgH="5667300" progId="AcroExch.Document.11">
                  <p:embed/>
                </p:oleObj>
              </mc:Choice>
              <mc:Fallback>
                <p:oleObj name="Acrobat Document" r:id="rId11" imgW="8019977" imgH="56673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43808" y="2996952"/>
                        <a:ext cx="2912886" cy="2058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438567"/>
              </p:ext>
            </p:extLst>
          </p:nvPr>
        </p:nvGraphicFramePr>
        <p:xfrm>
          <a:off x="4283968" y="3717032"/>
          <a:ext cx="1637135" cy="2681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" name="Acrobat Document" r:id="rId13" imgW="4105210" imgH="6724620" progId="AcroExch.Document.11">
                  <p:embed/>
                </p:oleObj>
              </mc:Choice>
              <mc:Fallback>
                <p:oleObj name="Acrobat Document" r:id="rId13" imgW="4105210" imgH="672462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83968" y="3717032"/>
                        <a:ext cx="1637135" cy="2681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736201"/>
              </p:ext>
            </p:extLst>
          </p:nvPr>
        </p:nvGraphicFramePr>
        <p:xfrm>
          <a:off x="4067944" y="2564904"/>
          <a:ext cx="24860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3" name="Acrobat Document" r:id="rId15" imgW="2485763" imgH="1371600" progId="AcroExch.Document.11">
                  <p:embed/>
                </p:oleObj>
              </mc:Choice>
              <mc:Fallback>
                <p:oleObj name="Acrobat Document" r:id="rId15" imgW="2485763" imgH="13716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67944" y="2564904"/>
                        <a:ext cx="2486025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018993"/>
              </p:ext>
            </p:extLst>
          </p:nvPr>
        </p:nvGraphicFramePr>
        <p:xfrm>
          <a:off x="5220072" y="2996952"/>
          <a:ext cx="1909372" cy="236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4" name="Acrobat Document" r:id="rId17" imgW="2923919" imgH="3628800" progId="AcroExch.Document.11">
                  <p:embed/>
                </p:oleObj>
              </mc:Choice>
              <mc:Fallback>
                <p:oleObj name="Acrobat Document" r:id="rId17" imgW="2923919" imgH="3628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220072" y="2996952"/>
                        <a:ext cx="1909372" cy="2369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893992"/>
              </p:ext>
            </p:extLst>
          </p:nvPr>
        </p:nvGraphicFramePr>
        <p:xfrm>
          <a:off x="5724128" y="2132856"/>
          <a:ext cx="2901106" cy="197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" name="Acrobat Document" r:id="rId19" imgW="5352954" imgH="3647970" progId="AcroExch.Document.11">
                  <p:embed/>
                </p:oleObj>
              </mc:Choice>
              <mc:Fallback>
                <p:oleObj name="Acrobat Document" r:id="rId19" imgW="5352954" imgH="364797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724128" y="2132856"/>
                        <a:ext cx="2901106" cy="1977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425196"/>
              </p:ext>
            </p:extLst>
          </p:nvPr>
        </p:nvGraphicFramePr>
        <p:xfrm>
          <a:off x="6156176" y="2996952"/>
          <a:ext cx="2459770" cy="2897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" name="Acrobat Document" r:id="rId21" imgW="4228931" imgH="4981500" progId="AcroExch.Document.11">
                  <p:embed/>
                </p:oleObj>
              </mc:Choice>
              <mc:Fallback>
                <p:oleObj name="Acrobat Document" r:id="rId21" imgW="4228931" imgH="49815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156176" y="2996952"/>
                        <a:ext cx="2459770" cy="2897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223445"/>
              </p:ext>
            </p:extLst>
          </p:nvPr>
        </p:nvGraphicFramePr>
        <p:xfrm>
          <a:off x="539552" y="2708920"/>
          <a:ext cx="5305425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7" name="Acrobat Document" r:id="rId23" imgW="5305411" imgH="3047760" progId="AcroExch.Document.7">
                  <p:embed/>
                </p:oleObj>
              </mc:Choice>
              <mc:Fallback>
                <p:oleObj name="Acrobat Document" r:id="rId23" imgW="5305411" imgH="304776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39552" y="2708920"/>
                        <a:ext cx="5305425" cy="30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130358"/>
              </p:ext>
            </p:extLst>
          </p:nvPr>
        </p:nvGraphicFramePr>
        <p:xfrm>
          <a:off x="3131840" y="2420888"/>
          <a:ext cx="1724025" cy="303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8" name="Acrobat Document" r:id="rId25" imgW="1723988" imgH="3038310" progId="AcroExch.Document.11">
                  <p:embed/>
                </p:oleObj>
              </mc:Choice>
              <mc:Fallback>
                <p:oleObj name="Acrobat Document" r:id="rId25" imgW="1723988" imgH="30383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131840" y="2420888"/>
                        <a:ext cx="1724025" cy="303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49225"/>
              </p:ext>
            </p:extLst>
          </p:nvPr>
        </p:nvGraphicFramePr>
        <p:xfrm>
          <a:off x="4067944" y="2852936"/>
          <a:ext cx="4219575" cy="338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9" name="Acrobat Document" r:id="rId27" imgW="4219477" imgH="3381210" progId="AcroExch.Document.11">
                  <p:embed/>
                </p:oleObj>
              </mc:Choice>
              <mc:Fallback>
                <p:oleObj name="Acrobat Document" r:id="rId27" imgW="4219477" imgH="33812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067944" y="2852936"/>
                        <a:ext cx="4219575" cy="338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9805315"/>
              </p:ext>
            </p:extLst>
          </p:nvPr>
        </p:nvGraphicFramePr>
        <p:xfrm>
          <a:off x="1763688" y="2708920"/>
          <a:ext cx="2857500" cy="321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0" name="Acrobat Document" r:id="rId29" imgW="2857466" imgH="3219210" progId="AcroExch.Document.11">
                  <p:embed/>
                </p:oleObj>
              </mc:Choice>
              <mc:Fallback>
                <p:oleObj name="Acrobat Document" r:id="rId29" imgW="2857466" imgH="32192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763688" y="2708920"/>
                        <a:ext cx="2857500" cy="321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54662"/>
              </p:ext>
            </p:extLst>
          </p:nvPr>
        </p:nvGraphicFramePr>
        <p:xfrm>
          <a:off x="1259632" y="2348880"/>
          <a:ext cx="3791569" cy="249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" name="Acrobat Document" r:id="rId31" imgW="5419677" imgH="3571830" progId="AcroExch.Document.11">
                  <p:embed/>
                </p:oleObj>
              </mc:Choice>
              <mc:Fallback>
                <p:oleObj name="Acrobat Document" r:id="rId31" imgW="5419677" imgH="357183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259632" y="2348880"/>
                        <a:ext cx="3791569" cy="249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k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805862"/>
              </p:ext>
            </p:extLst>
          </p:nvPr>
        </p:nvGraphicFramePr>
        <p:xfrm>
          <a:off x="1979712" y="3068960"/>
          <a:ext cx="2507183" cy="309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" name="Acrobat Document" r:id="rId33" imgW="2885830" imgH="3562110" progId="AcroExch.Document.11">
                  <p:embed/>
                </p:oleObj>
              </mc:Choice>
              <mc:Fallback>
                <p:oleObj name="Acrobat Document" r:id="rId33" imgW="2885830" imgH="35621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979712" y="3068960"/>
                        <a:ext cx="2507183" cy="309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771787"/>
              </p:ext>
            </p:extLst>
          </p:nvPr>
        </p:nvGraphicFramePr>
        <p:xfrm>
          <a:off x="4283968" y="2564904"/>
          <a:ext cx="2700883" cy="3769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" name="Acrobat Document" r:id="rId35" imgW="4333743" imgH="6048270" progId="AcroExch.Document.11">
                  <p:embed/>
                </p:oleObj>
              </mc:Choice>
              <mc:Fallback>
                <p:oleObj name="Acrobat Document" r:id="rId35" imgW="4333743" imgH="604827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4283968" y="2564904"/>
                        <a:ext cx="2700883" cy="3769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445289"/>
              </p:ext>
            </p:extLst>
          </p:nvPr>
        </p:nvGraphicFramePr>
        <p:xfrm>
          <a:off x="5436096" y="2996952"/>
          <a:ext cx="3248173" cy="304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4" name="Acrobat Document" r:id="rId37" imgW="4286199" imgH="4019490" progId="AcroExch.Document.11">
                  <p:embed/>
                </p:oleObj>
              </mc:Choice>
              <mc:Fallback>
                <p:oleObj name="Acrobat Document" r:id="rId37" imgW="4286199" imgH="401949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5436096" y="2996952"/>
                        <a:ext cx="3248173" cy="3046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k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860309"/>
              </p:ext>
            </p:extLst>
          </p:nvPr>
        </p:nvGraphicFramePr>
        <p:xfrm>
          <a:off x="3131840" y="2708920"/>
          <a:ext cx="16002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" name="Acrobat Document" r:id="rId39" imgW="1599997" imgH="1904850" progId="AcroExch.Document.11">
                  <p:embed/>
                </p:oleObj>
              </mc:Choice>
              <mc:Fallback>
                <p:oleObj name="Acrobat Document" r:id="rId39" imgW="1599997" imgH="19048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3131840" y="2708920"/>
                        <a:ext cx="1600200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k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955297"/>
              </p:ext>
            </p:extLst>
          </p:nvPr>
        </p:nvGraphicFramePr>
        <p:xfrm>
          <a:off x="1259632" y="2276872"/>
          <a:ext cx="2667000" cy="372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" name="Acrobat Document" r:id="rId41" imgW="2666752" imgH="3724110" progId="AcroExch.Document.7">
                  <p:embed/>
                </p:oleObj>
              </mc:Choice>
              <mc:Fallback>
                <p:oleObj name="Acrobat Document" r:id="rId41" imgW="2666752" imgH="372411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259632" y="2276872"/>
                        <a:ext cx="2667000" cy="372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k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97790"/>
              </p:ext>
            </p:extLst>
          </p:nvPr>
        </p:nvGraphicFramePr>
        <p:xfrm>
          <a:off x="6761920" y="1988840"/>
          <a:ext cx="1190785" cy="404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" name="Acrobat Document" r:id="rId43" imgW="1400099" imgH="4752810" progId="AcroExch.Document.11">
                  <p:embed/>
                </p:oleObj>
              </mc:Choice>
              <mc:Fallback>
                <p:oleObj name="Acrobat Document" r:id="rId43" imgW="1400099" imgH="4752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6761920" y="1988840"/>
                        <a:ext cx="1190785" cy="4042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k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998123"/>
              </p:ext>
            </p:extLst>
          </p:nvPr>
        </p:nvGraphicFramePr>
        <p:xfrm>
          <a:off x="3275856" y="2348880"/>
          <a:ext cx="2952328" cy="3740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" name="Acrobat Document" r:id="rId45" imgW="3390709" imgH="4295700" progId="AcroExch.Document.11">
                  <p:embed/>
                </p:oleObj>
              </mc:Choice>
              <mc:Fallback>
                <p:oleObj name="Acrobat Document" r:id="rId45" imgW="3390709" imgH="42957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3275856" y="2348880"/>
                        <a:ext cx="2952328" cy="3740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k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608309"/>
              </p:ext>
            </p:extLst>
          </p:nvPr>
        </p:nvGraphicFramePr>
        <p:xfrm>
          <a:off x="5796136" y="3429000"/>
          <a:ext cx="1371600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9" name="Acrobat Document" r:id="rId47" imgW="1371465" imgH="2752650" progId="AcroExch.Document.7">
                  <p:embed/>
                </p:oleObj>
              </mc:Choice>
              <mc:Fallback>
                <p:oleObj name="Acrobat Document" r:id="rId47" imgW="1371465" imgH="275265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5796136" y="3429000"/>
                        <a:ext cx="1371600" cy="275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k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796040"/>
              </p:ext>
            </p:extLst>
          </p:nvPr>
        </p:nvGraphicFramePr>
        <p:xfrm>
          <a:off x="2123728" y="3284984"/>
          <a:ext cx="2592288" cy="2948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0" name="Acrobat Document" r:id="rId49" imgW="4990976" imgH="5676750" progId="AcroExch.Document.11">
                  <p:embed/>
                </p:oleObj>
              </mc:Choice>
              <mc:Fallback>
                <p:oleObj name="Acrobat Document" r:id="rId49" imgW="4990976" imgH="56767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2123728" y="3284984"/>
                        <a:ext cx="2592288" cy="2948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979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4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6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4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216198" y="1681758"/>
            <a:ext cx="1771625" cy="3835474"/>
          </a:xfrm>
          <a:prstGeom prst="rect">
            <a:avLst/>
          </a:prstGeom>
          <a:solidFill>
            <a:srgbClr val="FFE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439218"/>
              </p:ext>
            </p:extLst>
          </p:nvPr>
        </p:nvGraphicFramePr>
        <p:xfrm>
          <a:off x="323528" y="1556792"/>
          <a:ext cx="856895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052736"/>
            <a:ext cx="8640960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marL="342900" indent="-342900" algn="l">
              <a:tabLst>
                <a:tab pos="0" algn="l"/>
              </a:tabLst>
            </a:pP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hu-HU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Önértékelés </a:t>
            </a: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vs. </a:t>
            </a:r>
            <a:r>
              <a:rPr lang="hu-HU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Általános és modulonkénti ismeretek (Milyennek értékeli számítógépes ismereteit?)</a:t>
            </a:r>
            <a:endParaRPr lang="en-GB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2987824" y="1672233"/>
            <a:ext cx="0" cy="424847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4763641" y="1672233"/>
            <a:ext cx="0" cy="424847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6535266" y="1672233"/>
            <a:ext cx="0" cy="424847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1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nhaltsplatzhalt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883326"/>
              </p:ext>
            </p:extLst>
          </p:nvPr>
        </p:nvGraphicFramePr>
        <p:xfrm>
          <a:off x="431540" y="1648226"/>
          <a:ext cx="8280920" cy="515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050826"/>
            <a:ext cx="8892480" cy="36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tabLst>
                <a:tab pos="0" algn="l"/>
              </a:tabLst>
            </a:pP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   </a:t>
            </a:r>
            <a:r>
              <a:rPr lang="hu-HU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Önértékelés és eredmények nemek szerint</a:t>
            </a: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Milyennek értékeli általános ismereteit</a:t>
            </a:r>
            <a: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br>
              <a:rPr lang="en-GB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endParaRPr lang="en-GB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4754116" y="1676425"/>
            <a:ext cx="0" cy="424847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44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313508"/>
              </p:ext>
            </p:extLst>
          </p:nvPr>
        </p:nvGraphicFramePr>
        <p:xfrm>
          <a:off x="395536" y="1662633"/>
          <a:ext cx="8280920" cy="515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194842"/>
            <a:ext cx="8892480" cy="36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tabLst>
                <a:tab pos="0" algn="l"/>
              </a:tabLst>
            </a:pP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	   </a:t>
            </a:r>
            <a:r>
              <a:rPr lang="hu-HU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Önértékelés és eredmények </a:t>
            </a: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hu-HU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iskolázottság szerint</a:t>
            </a: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r>
              <a:rPr lang="hu-HU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Milyennek értékeli általános ismereteit?</a:t>
            </a: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endParaRPr lang="en-GB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4754116" y="2075631"/>
            <a:ext cx="0" cy="424847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0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1349896"/>
            <a:ext cx="8229600" cy="1143000"/>
          </a:xfrm>
        </p:spPr>
        <p:txBody>
          <a:bodyPr/>
          <a:lstStyle/>
          <a:p>
            <a:r>
              <a:rPr lang="hu-HU" dirty="0" smtClean="0"/>
              <a:t>Hazai felmérés</a:t>
            </a:r>
            <a:endParaRPr lang="hu-HU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755576" y="2636913"/>
            <a:ext cx="7543824" cy="38884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dirty="0" smtClean="0"/>
              <a:t>Együttműködés az </a:t>
            </a:r>
            <a:r>
              <a:rPr lang="hu-HU" dirty="0" err="1" smtClean="0"/>
              <a:t>index.hu-val</a:t>
            </a:r>
            <a:endParaRPr lang="hu-HU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hu-HU" dirty="0" smtClean="0"/>
              <a:t>Várható időpont 2015 május vége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2886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0" y="2500306"/>
            <a:ext cx="9144000" cy="3286149"/>
          </a:xfrm>
        </p:spPr>
        <p:txBody>
          <a:bodyPr/>
          <a:lstStyle/>
          <a:p>
            <a:pPr algn="ctr"/>
            <a:r>
              <a:rPr lang="hu-HU" sz="4400" b="1" dirty="0" smtClean="0"/>
              <a:t>ECDL = </a:t>
            </a:r>
          </a:p>
          <a:p>
            <a:pPr algn="ctr"/>
            <a:r>
              <a:rPr lang="hu-HU" dirty="0" smtClean="0"/>
              <a:t>Az </a:t>
            </a:r>
            <a:r>
              <a:rPr lang="hu-HU" dirty="0"/>
              <a:t>informatikai írástudás nemzetközi bizonyítványa a valódi tudásért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052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251064"/>
            <a:ext cx="8229600" cy="36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tabLst>
                <a:tab pos="0" algn="l"/>
              </a:tabLst>
            </a:pPr>
            <a:r>
              <a:rPr lang="hu-HU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Alapadatok</a:t>
            </a:r>
            <a:br>
              <a:rPr lang="hu-HU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GB" sz="1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265662"/>
              </p:ext>
            </p:extLst>
          </p:nvPr>
        </p:nvGraphicFramePr>
        <p:xfrm>
          <a:off x="395536" y="1971144"/>
          <a:ext cx="8352928" cy="3114040"/>
        </p:xfrm>
        <a:graphic>
          <a:graphicData uri="http://schemas.openxmlformats.org/drawingml/2006/table">
            <a:tbl>
              <a:tblPr firstRow="1" bandRow="1"/>
              <a:tblGrid>
                <a:gridCol w="1872208"/>
                <a:gridCol w="6480720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GB" sz="1400" b="0" noProof="0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endParaRPr lang="en-GB" sz="1400" b="0" kern="1200" noProof="0" dirty="0">
                        <a:solidFill>
                          <a:schemeClr val="dk1"/>
                        </a:solidFill>
                        <a:latin typeface="Helvetica" pitchFamily="34" charset="0"/>
                        <a:ea typeface="+mn-ea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GB" sz="1400" b="0" noProof="0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hu-HU" sz="1400" b="0" noProof="0" dirty="0" smtClean="0">
                          <a:latin typeface="Helvetica" pitchFamily="34" charset="0"/>
                          <a:cs typeface="Helvetica" pitchFamily="34" charset="0"/>
                        </a:rPr>
                        <a:t>A továbbiakban bemutatott </a:t>
                      </a:r>
                      <a:r>
                        <a:rPr lang="hu-HU" sz="1400" b="0" baseline="0" noProof="0" dirty="0" smtClean="0">
                          <a:latin typeface="Helvetica" pitchFamily="34" charset="0"/>
                          <a:cs typeface="Helvetica" pitchFamily="34" charset="0"/>
                        </a:rPr>
                        <a:t>adatok az osztrák felmérésből kiemelt részletek:</a:t>
                      </a:r>
                      <a:endParaRPr lang="en-GB" sz="1400" b="0" noProof="0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hu-HU" sz="1400" b="0" noProof="0" dirty="0" smtClean="0">
                          <a:latin typeface="Helvetica" pitchFamily="34" charset="0"/>
                          <a:cs typeface="Helvetica" pitchFamily="34" charset="0"/>
                        </a:rPr>
                        <a:t>Célcsoport</a:t>
                      </a:r>
                      <a:endParaRPr lang="en-GB" sz="1400" b="0" noProof="0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b="1" noProof="0" dirty="0" smtClean="0">
                          <a:latin typeface="Helvetica" pitchFamily="34" charset="0"/>
                          <a:cs typeface="Helvetica" pitchFamily="34" charset="0"/>
                        </a:rPr>
                        <a:t>Kb. 1700 fő, </a:t>
                      </a:r>
                      <a:r>
                        <a:rPr lang="en-GB" sz="1400" b="1" noProof="0" dirty="0" smtClean="0">
                          <a:latin typeface="Helvetica" pitchFamily="34" charset="0"/>
                          <a:cs typeface="Helvetica" pitchFamily="34" charset="0"/>
                        </a:rPr>
                        <a:t>15</a:t>
                      </a:r>
                      <a:r>
                        <a:rPr lang="en-GB" sz="1400" b="1" baseline="0" noProof="0" dirty="0" smtClean="0">
                          <a:latin typeface="Helvetica" pitchFamily="34" charset="0"/>
                          <a:cs typeface="Helvetica" pitchFamily="34" charset="0"/>
                        </a:rPr>
                        <a:t> to 60 </a:t>
                      </a:r>
                      <a:r>
                        <a:rPr lang="hu-HU" sz="1400" b="1" baseline="0" noProof="0" dirty="0" smtClean="0">
                          <a:latin typeface="Helvetica" pitchFamily="34" charset="0"/>
                          <a:cs typeface="Helvetica" pitchFamily="34" charset="0"/>
                        </a:rPr>
                        <a:t>év közöttiek, reprezentatív minta </a:t>
                      </a:r>
                      <a:r>
                        <a:rPr lang="en-GB" sz="1400" b="0" baseline="0" noProof="0" dirty="0" smtClean="0">
                          <a:latin typeface="Helvetica" pitchFamily="34" charset="0"/>
                          <a:cs typeface="Helvetica" pitchFamily="34" charset="0"/>
                        </a:rPr>
                        <a:t>(</a:t>
                      </a:r>
                      <a:r>
                        <a:rPr lang="hu-HU" sz="1400" b="0" baseline="0" noProof="0" dirty="0" smtClean="0">
                          <a:latin typeface="Helvetica" pitchFamily="34" charset="0"/>
                          <a:cs typeface="Helvetica" pitchFamily="34" charset="0"/>
                        </a:rPr>
                        <a:t>nemek, életkor, iskolai végzettség, lakóhely, tevékenység szempontjából arányosítva)</a:t>
                      </a:r>
                      <a:endParaRPr lang="en-GB" sz="1400" b="0" baseline="0" noProof="0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GB" sz="1400" b="0" noProof="0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noProof="0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GB" sz="1400" b="0" noProof="0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endParaRPr lang="en-GB" sz="1400" b="0" baseline="0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hu-HU" sz="1400" b="0" noProof="0" dirty="0" smtClean="0">
                          <a:latin typeface="Helvetica" pitchFamily="34" charset="0"/>
                          <a:cs typeface="Helvetica" pitchFamily="34" charset="0"/>
                        </a:rPr>
                        <a:t>Interjúk hossza</a:t>
                      </a:r>
                      <a:endParaRPr lang="en-GB" sz="1400" b="0" noProof="0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hu-HU" sz="1400" b="0" baseline="0" noProof="0" dirty="0" smtClean="0">
                          <a:latin typeface="Helvetica" pitchFamily="34" charset="0"/>
                          <a:cs typeface="Helvetica" pitchFamily="34" charset="0"/>
                        </a:rPr>
                        <a:t>Kb. 7 perc (online teszt)</a:t>
                      </a:r>
                      <a:endParaRPr lang="en-GB" sz="1400" b="0" noProof="0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GB" sz="1400" b="0" noProof="0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endParaRPr lang="en-GB" sz="1400" b="0" noProof="0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hu-HU" sz="1400" b="0" noProof="0" dirty="0" smtClean="0">
                          <a:latin typeface="Helvetica" pitchFamily="34" charset="0"/>
                          <a:cs typeface="Helvetica" pitchFamily="34" charset="0"/>
                        </a:rPr>
                        <a:t>Időszak</a:t>
                      </a:r>
                      <a:endParaRPr lang="en-GB" sz="1400" b="0" noProof="0" dirty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2014. január-február</a:t>
                      </a:r>
                      <a:endParaRPr lang="en-GB" sz="1400" baseline="0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DAEDEF"/>
                      </a:solidFill>
                    </a:lnL>
                    <a:lnR w="12700" cmpd="sng">
                      <a:solidFill>
                        <a:srgbClr val="DAEDEF"/>
                      </a:solidFill>
                    </a:lnR>
                    <a:lnT w="12700" cmpd="sng">
                      <a:solidFill>
                        <a:srgbClr val="DAEDEF"/>
                      </a:solidFill>
                    </a:lnT>
                    <a:lnB w="12700" cmpd="sng">
                      <a:solidFill>
                        <a:srgbClr val="DAEDE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44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196752"/>
            <a:ext cx="8892480" cy="7920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tabLst>
                <a:tab pos="0" algn="l"/>
              </a:tabLst>
            </a:pPr>
            <a:r>
              <a:rPr lang="hu-HU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Számítógép-használat munkaidőben</a:t>
            </a:r>
            <a:r>
              <a:rPr lang="en-GB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GB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b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endParaRPr lang="en-GB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6" name="Inhaltsplatzhalt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599939"/>
              </p:ext>
            </p:extLst>
          </p:nvPr>
        </p:nvGraphicFramePr>
        <p:xfrm>
          <a:off x="323528" y="1844824"/>
          <a:ext cx="828092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1"/>
          <p:cNvSpPr txBox="1"/>
          <p:nvPr/>
        </p:nvSpPr>
        <p:spPr>
          <a:xfrm>
            <a:off x="5580112" y="3592066"/>
            <a:ext cx="3456384" cy="2213198"/>
          </a:xfrm>
          <a:prstGeom prst="rect">
            <a:avLst/>
          </a:prstGeom>
          <a:solidFill>
            <a:schemeClr val="bg1"/>
          </a:solidFill>
          <a:ln w="19050">
            <a:solidFill>
              <a:srgbClr val="CF236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360"/>
              </a:buClr>
              <a:tabLst>
                <a:tab pos="2867025" algn="r"/>
              </a:tabLst>
            </a:pPr>
            <a:r>
              <a:rPr lang="hu-H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Az osztrák munkavállalók </a:t>
            </a:r>
            <a:br>
              <a:rPr lang="hu-H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51 % </a:t>
            </a:r>
            <a:r>
              <a:rPr lang="hu-HU" sz="2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-a</a:t>
            </a:r>
            <a:r>
              <a:rPr lang="hu-H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tölti a munkaidejének több mint felét számítógép előtt</a:t>
            </a:r>
            <a:endParaRPr lang="en-GB" sz="20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rgbClr val="CF2360"/>
              </a:buClr>
              <a:tabLst>
                <a:tab pos="2867025" algn="r"/>
              </a:tabLst>
            </a:pPr>
            <a:r>
              <a:rPr lang="hu-HU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 nők és a magasabb iskolai végzettségűek a legtöbbet. </a:t>
            </a:r>
            <a:endParaRPr lang="de-AT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5" name="Gerade Verbindung mit Pfeil 4"/>
          <p:cNvCxnSpPr>
            <a:stCxn id="7" idx="6"/>
          </p:cNvCxnSpPr>
          <p:nvPr/>
        </p:nvCxnSpPr>
        <p:spPr>
          <a:xfrm flipV="1">
            <a:off x="4572000" y="4581128"/>
            <a:ext cx="1008112" cy="180020"/>
          </a:xfrm>
          <a:prstGeom prst="straightConnector1">
            <a:avLst/>
          </a:prstGeom>
          <a:ln w="22225">
            <a:solidFill>
              <a:srgbClr val="CF23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179512" y="3789040"/>
            <a:ext cx="4392488" cy="1944216"/>
          </a:xfrm>
          <a:prstGeom prst="ellipse">
            <a:avLst/>
          </a:prstGeom>
          <a:noFill/>
          <a:ln>
            <a:solidFill>
              <a:srgbClr val="CF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847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194842"/>
            <a:ext cx="8892480" cy="36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tabLst>
                <a:tab pos="0" algn="l"/>
              </a:tabLst>
            </a:pPr>
            <a:r>
              <a:rPr lang="hu-HU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Magáncélú felhasználás</a:t>
            </a:r>
            <a:r>
              <a:rPr lang="en-GB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GB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   </a:t>
            </a:r>
            <a:endParaRPr lang="en-GB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923930"/>
              </p:ext>
            </p:extLst>
          </p:nvPr>
        </p:nvGraphicFramePr>
        <p:xfrm>
          <a:off x="179512" y="1988840"/>
          <a:ext cx="828092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Gerade Verbindung mit Pfeil 10"/>
          <p:cNvCxnSpPr>
            <a:endCxn id="13" idx="1"/>
          </p:cNvCxnSpPr>
          <p:nvPr/>
        </p:nvCxnSpPr>
        <p:spPr>
          <a:xfrm>
            <a:off x="4554463" y="4941168"/>
            <a:ext cx="1025649" cy="324036"/>
          </a:xfrm>
          <a:prstGeom prst="straightConnector1">
            <a:avLst/>
          </a:prstGeom>
          <a:ln w="22225">
            <a:solidFill>
              <a:srgbClr val="CF23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161975" y="4293096"/>
            <a:ext cx="4392488" cy="1296144"/>
          </a:xfrm>
          <a:prstGeom prst="ellipse">
            <a:avLst/>
          </a:prstGeom>
          <a:noFill/>
          <a:ln>
            <a:solidFill>
              <a:srgbClr val="CF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"/>
          <p:cNvSpPr txBox="1"/>
          <p:nvPr/>
        </p:nvSpPr>
        <p:spPr>
          <a:xfrm>
            <a:off x="5580112" y="4797152"/>
            <a:ext cx="3320033" cy="936104"/>
          </a:xfrm>
          <a:prstGeom prst="rect">
            <a:avLst/>
          </a:prstGeom>
          <a:solidFill>
            <a:schemeClr val="bg1"/>
          </a:solidFill>
          <a:ln w="19050">
            <a:solidFill>
              <a:srgbClr val="CF236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360"/>
              </a:buClr>
              <a:tabLst>
                <a:tab pos="2867025" algn="r"/>
              </a:tabLst>
            </a:pPr>
            <a:r>
              <a:rPr lang="hu-HU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Minden </a:t>
            </a:r>
            <a:r>
              <a:rPr lang="hu-HU" sz="1800" dirty="0"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lang="hu-HU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egyedik ember tölt naponta három óránál többet számítógéppel, </a:t>
            </a:r>
            <a:r>
              <a:rPr lang="hu-HU" sz="18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magánügyben</a:t>
            </a:r>
            <a:endParaRPr lang="en-GB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33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167967"/>
            <a:ext cx="8892480" cy="36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tabLst>
                <a:tab pos="0" algn="l"/>
              </a:tabLst>
            </a:pPr>
            <a:r>
              <a:rPr lang="hu-HU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Általános számítógépes ismeretek </a:t>
            </a:r>
            <a: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hu-HU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önértékelés </a:t>
            </a:r>
            <a:r>
              <a:rPr lang="hu-HU" sz="18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vs</a:t>
            </a:r>
            <a:r>
              <a:rPr lang="hu-HU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valós tudás</a:t>
            </a:r>
            <a: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b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de-DE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428219"/>
              </p:ext>
            </p:extLst>
          </p:nvPr>
        </p:nvGraphicFramePr>
        <p:xfrm>
          <a:off x="323528" y="1816039"/>
          <a:ext cx="5184575" cy="4709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feld 1"/>
          <p:cNvSpPr txBox="1"/>
          <p:nvPr/>
        </p:nvSpPr>
        <p:spPr>
          <a:xfrm>
            <a:off x="5580112" y="4005064"/>
            <a:ext cx="3320033" cy="1709142"/>
          </a:xfrm>
          <a:prstGeom prst="rect">
            <a:avLst/>
          </a:prstGeom>
          <a:solidFill>
            <a:schemeClr val="bg1"/>
          </a:solidFill>
          <a:ln w="19050">
            <a:solidFill>
              <a:srgbClr val="CF236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360"/>
              </a:buClr>
              <a:tabLst>
                <a:tab pos="2867025" algn="r"/>
              </a:tabLst>
            </a:pPr>
            <a:r>
              <a:rPr lang="de-AT" sz="2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60% </a:t>
            </a:r>
            <a:r>
              <a:rPr lang="hu-HU" sz="2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hiszi azt, hogy nagyon jó általános ismeretekkel rendelkezik</a:t>
            </a:r>
            <a:endParaRPr lang="de-AT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3851920" y="4509120"/>
            <a:ext cx="1728192" cy="0"/>
          </a:xfrm>
          <a:prstGeom prst="straightConnector1">
            <a:avLst/>
          </a:prstGeom>
          <a:ln w="22225">
            <a:solidFill>
              <a:srgbClr val="CF23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46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266850"/>
            <a:ext cx="8892480" cy="36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tabLst>
                <a:tab pos="0" algn="l"/>
              </a:tabLst>
            </a:pPr>
            <a:r>
              <a:rPr lang="hu-HU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Általános számítógépes ismeretek</a:t>
            </a:r>
            <a: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hu-HU" sz="1800" dirty="0">
                <a:latin typeface="Helvetica" panose="020B0604020202020204" pitchFamily="34" charset="0"/>
                <a:cs typeface="Helvetica" panose="020B0604020202020204" pitchFamily="34" charset="0"/>
              </a:rPr>
              <a:t>önértékelés </a:t>
            </a:r>
            <a:r>
              <a:rPr lang="hu-HU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vs</a:t>
            </a:r>
            <a:r>
              <a:rPr lang="hu-HU" sz="1800" dirty="0">
                <a:latin typeface="Helvetica" panose="020B0604020202020204" pitchFamily="34" charset="0"/>
                <a:cs typeface="Helvetica" panose="020B0604020202020204" pitchFamily="34" charset="0"/>
              </a:rPr>
              <a:t> valós tudás)</a:t>
            </a:r>
            <a:r>
              <a:rPr lang="de-DE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de-DE" sz="1800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de-DE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6747791"/>
              </p:ext>
            </p:extLst>
          </p:nvPr>
        </p:nvGraphicFramePr>
        <p:xfrm>
          <a:off x="4211960" y="1628800"/>
          <a:ext cx="5040559" cy="4781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578081"/>
              </p:ext>
            </p:extLst>
          </p:nvPr>
        </p:nvGraphicFramePr>
        <p:xfrm>
          <a:off x="467544" y="1772816"/>
          <a:ext cx="5184575" cy="4709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128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194842"/>
            <a:ext cx="8892480" cy="36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tabLst>
                <a:tab pos="0" algn="l"/>
              </a:tabLst>
            </a:pPr>
            <a:r>
              <a:rPr lang="hu-HU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Számítógépes alapismeretek </a:t>
            </a:r>
            <a:r>
              <a:rPr lang="de-DE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hu-HU" sz="1800" dirty="0">
                <a:latin typeface="Helvetica" panose="020B0604020202020204" pitchFamily="34" charset="0"/>
                <a:cs typeface="Helvetica" panose="020B0604020202020204" pitchFamily="34" charset="0"/>
              </a:rPr>
              <a:t>önértékelés </a:t>
            </a:r>
            <a:r>
              <a:rPr lang="hu-HU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vs</a:t>
            </a:r>
            <a:r>
              <a:rPr lang="hu-HU" sz="1800" dirty="0">
                <a:latin typeface="Helvetica" panose="020B0604020202020204" pitchFamily="34" charset="0"/>
                <a:cs typeface="Helvetica" panose="020B0604020202020204" pitchFamily="34" charset="0"/>
              </a:rPr>
              <a:t> valós tudás)</a:t>
            </a:r>
            <a:r>
              <a:rPr lang="de-AT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de-DE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7927806"/>
              </p:ext>
            </p:extLst>
          </p:nvPr>
        </p:nvGraphicFramePr>
        <p:xfrm>
          <a:off x="395536" y="1628800"/>
          <a:ext cx="4620294" cy="4627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feld 1"/>
          <p:cNvSpPr txBox="1"/>
          <p:nvPr/>
        </p:nvSpPr>
        <p:spPr>
          <a:xfrm>
            <a:off x="5580112" y="4168130"/>
            <a:ext cx="3320033" cy="1493118"/>
          </a:xfrm>
          <a:prstGeom prst="rect">
            <a:avLst/>
          </a:prstGeom>
          <a:solidFill>
            <a:schemeClr val="bg1"/>
          </a:solidFill>
          <a:ln w="19050">
            <a:solidFill>
              <a:srgbClr val="CF236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360"/>
              </a:buClr>
              <a:tabLst>
                <a:tab pos="2867025" algn="r"/>
              </a:tabLst>
            </a:pPr>
            <a:r>
              <a:rPr lang="de-AT" sz="2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78% </a:t>
            </a:r>
            <a:r>
              <a:rPr lang="hu-HU" sz="2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hiszi magát nagyon jónak számítógépes alapismeretekből</a:t>
            </a:r>
            <a:endParaRPr lang="de-AT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3707904" y="4365104"/>
            <a:ext cx="1872208" cy="0"/>
          </a:xfrm>
          <a:prstGeom prst="straightConnector1">
            <a:avLst/>
          </a:prstGeom>
          <a:ln w="22225">
            <a:solidFill>
              <a:srgbClr val="CF23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227747"/>
            <a:ext cx="8892480" cy="32904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tabLst>
                <a:tab pos="0" algn="l"/>
              </a:tabLst>
            </a:pPr>
            <a:r>
              <a:rPr lang="hu-HU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Számítógépes alapismeretek </a:t>
            </a:r>
            <a:r>
              <a:rPr lang="hu-HU" sz="1800" dirty="0">
                <a:latin typeface="Helvetica" panose="020B0604020202020204" pitchFamily="34" charset="0"/>
                <a:cs typeface="Helvetica" panose="020B0604020202020204" pitchFamily="34" charset="0"/>
              </a:rPr>
              <a:t>(önértékelés </a:t>
            </a:r>
            <a:r>
              <a:rPr lang="hu-HU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vs</a:t>
            </a:r>
            <a:r>
              <a:rPr lang="hu-HU" sz="1800" dirty="0">
                <a:latin typeface="Helvetica" panose="020B0604020202020204" pitchFamily="34" charset="0"/>
                <a:cs typeface="Helvetica" panose="020B0604020202020204" pitchFamily="34" charset="0"/>
              </a:rPr>
              <a:t> valós tudás)</a:t>
            </a:r>
            <a:endParaRPr lang="de-DE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4330771"/>
              </p:ext>
            </p:extLst>
          </p:nvPr>
        </p:nvGraphicFramePr>
        <p:xfrm>
          <a:off x="3995936" y="1700808"/>
          <a:ext cx="532859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6272257"/>
              </p:ext>
            </p:extLst>
          </p:nvPr>
        </p:nvGraphicFramePr>
        <p:xfrm>
          <a:off x="467544" y="1700808"/>
          <a:ext cx="4620294" cy="4627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820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1520" y="1266850"/>
            <a:ext cx="8892480" cy="36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tabLst>
                <a:tab pos="2867025" algn="r"/>
              </a:tabLst>
            </a:pPr>
            <a:r>
              <a:rPr lang="hu-HU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Online </a:t>
            </a:r>
            <a:r>
              <a:rPr lang="hu-HU" sz="1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alapismeretek</a:t>
            </a:r>
            <a:endParaRPr lang="de-AT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4373022"/>
              </p:ext>
            </p:extLst>
          </p:nvPr>
        </p:nvGraphicFramePr>
        <p:xfrm>
          <a:off x="323528" y="1662870"/>
          <a:ext cx="5328592" cy="5006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feld 1"/>
          <p:cNvSpPr txBox="1"/>
          <p:nvPr/>
        </p:nvSpPr>
        <p:spPr>
          <a:xfrm>
            <a:off x="5580112" y="4168130"/>
            <a:ext cx="3320033" cy="1853158"/>
          </a:xfrm>
          <a:prstGeom prst="rect">
            <a:avLst/>
          </a:prstGeom>
          <a:solidFill>
            <a:schemeClr val="bg1"/>
          </a:solidFill>
          <a:ln w="19050">
            <a:solidFill>
              <a:srgbClr val="CF236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360"/>
              </a:buClr>
              <a:tabLst>
                <a:tab pos="2867025" algn="r"/>
              </a:tabLst>
            </a:pPr>
            <a:r>
              <a:rPr lang="de-AT" sz="2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84% </a:t>
            </a:r>
            <a:r>
              <a:rPr lang="hu-HU" sz="2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hiszi magát nagyon jónak vagy jónak </a:t>
            </a:r>
            <a:r>
              <a:rPr lang="hu-HU" sz="22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interenetes</a:t>
            </a:r>
            <a:r>
              <a:rPr lang="hu-HU" sz="2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alapismeretekből</a:t>
            </a:r>
            <a:endParaRPr lang="de-AT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3923928" y="4509120"/>
            <a:ext cx="1656184" cy="0"/>
          </a:xfrm>
          <a:prstGeom prst="straightConnector1">
            <a:avLst/>
          </a:prstGeom>
          <a:ln w="22225">
            <a:solidFill>
              <a:srgbClr val="CF23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48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CG Computerkenntnisse">
  <a:themeElements>
    <a:clrScheme name="10JahreECD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JahreECD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JahreECD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JahreECD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JahreECD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JahreECD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JahreECD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JahreECD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JahreECD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JahreECD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JahreECD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JahreECD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JahreECD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JahreECD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OCG Computerkenntnisse</Template>
  <TotalTime>343</TotalTime>
  <Words>782</Words>
  <Application>Microsoft Office PowerPoint</Application>
  <PresentationFormat>Diavetítés a képernyőre (4:3 oldalarány)</PresentationFormat>
  <Paragraphs>149</Paragraphs>
  <Slides>19</Slides>
  <Notes>7</Notes>
  <HiddenSlides>3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19</vt:i4>
      </vt:variant>
    </vt:vector>
  </HeadingPairs>
  <TitlesOfParts>
    <vt:vector size="22" baseType="lpstr">
      <vt:lpstr>OCG Computerkenntnisse</vt:lpstr>
      <vt:lpstr>Acrobat Document</vt:lpstr>
      <vt:lpstr>Adobe Acrobat Document</vt:lpstr>
      <vt:lpstr> Felmérés: digitális írástudás Ausztriában (2014)  Szedlmayer Bea NJSZT Program menedzser  </vt:lpstr>
      <vt:lpstr>Alapadatok </vt:lpstr>
      <vt:lpstr>Számítógép-használat munkaidőben        </vt:lpstr>
      <vt:lpstr>Magáncélú felhasználás       </vt:lpstr>
      <vt:lpstr>Általános számítógépes ismeretek (önértékelés vs valós tudás) </vt:lpstr>
      <vt:lpstr>Általános számítógépes ismeretek (önértékelés vs valós tudás) </vt:lpstr>
      <vt:lpstr>Számítógépes alapismeretek  (önértékelés vs valós tudás) </vt:lpstr>
      <vt:lpstr>Számítógépes alapismeretek (önértékelés vs valós tudás)</vt:lpstr>
      <vt:lpstr>Online alapismeretek</vt:lpstr>
      <vt:lpstr>Online alapismeretek (önértékelés vs valós tudás) </vt:lpstr>
      <vt:lpstr>     Önértékelés vs. Általános eredmények – életkor szerint    Milyennek értékeli általános számítógépes tudását?   </vt:lpstr>
      <vt:lpstr>Ismerik-e az ECDL-t: a megkérdezettek mintegy háromnegyede ismeri </vt:lpstr>
      <vt:lpstr>Van-e ECDL bizonyítványuk? 13.8% -nak van   </vt:lpstr>
      <vt:lpstr>Visszhang Ausztriában</vt:lpstr>
      <vt:lpstr>  Önértékelés vs. Általános és modulonkénti ismeretek (Milyennek értékeli számítógépes ismereteit?)</vt:lpstr>
      <vt:lpstr>     Önértékelés és eredmények nemek szerint    Milyennek értékeli általános ismereteit?    </vt:lpstr>
      <vt:lpstr>     Önértékelés és eredmények – iskolázottság szerint    Milyennek értékeli általános ismereteit?   </vt:lpstr>
      <vt:lpstr>Hazai felmérés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meinungsraum.at Jänner/Februar 2014  OCG – Österreichische Computer Gesellschaft Computerkenntnisse</dc:title>
  <dc:creator>dbierleutgeb</dc:creator>
  <cp:lastModifiedBy>Kürtössy Nándor</cp:lastModifiedBy>
  <cp:revision>286</cp:revision>
  <cp:lastPrinted>2014-03-11T11:02:24Z</cp:lastPrinted>
  <dcterms:created xsi:type="dcterms:W3CDTF">2014-02-18T08:13:10Z</dcterms:created>
  <dcterms:modified xsi:type="dcterms:W3CDTF">2015-04-28T10:04:27Z</dcterms:modified>
</cp:coreProperties>
</file>