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8" r:id="rId2"/>
    <p:sldId id="269" r:id="rId3"/>
    <p:sldId id="271" r:id="rId4"/>
    <p:sldId id="277" r:id="rId5"/>
    <p:sldId id="272" r:id="rId6"/>
    <p:sldId id="273" r:id="rId7"/>
    <p:sldId id="275" r:id="rId8"/>
    <p:sldId id="266" r:id="rId9"/>
    <p:sldId id="267" r:id="rId10"/>
    <p:sldId id="276" r:id="rId11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133" y="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vaspori.VBDOMAIN\AppData\Local\Temp\av-test_malware_statistics_2011-02-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 sz="1400" b="1" i="0" baseline="0"/>
              <a:t>A </a:t>
            </a:r>
            <a:r>
              <a:rPr lang="de-DE" sz="1400" b="1" i="0" baseline="0"/>
              <a:t>2000</a:t>
            </a:r>
            <a:r>
              <a:rPr lang="hu-HU" sz="1400" b="1" i="0" baseline="0"/>
              <a:t> </a:t>
            </a:r>
            <a:r>
              <a:rPr lang="de-DE" sz="1400" b="1" i="0" baseline="0"/>
              <a:t>-2010</a:t>
            </a:r>
            <a:r>
              <a:rPr lang="hu-HU" sz="1400" b="1" i="0" baseline="0"/>
              <a:t> -es időszakban újonnan felismert egyedi károkozók száma</a:t>
            </a:r>
            <a:endParaRPr lang="de-DE" sz="140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invertIfNegative val="0"/>
          <c:cat>
            <c:numRef>
              <c:f>Tabelle1!$B$20:$B$30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Tabelle1!$T$20:$T$30</c:f>
              <c:numCache>
                <c:formatCode>#,##0</c:formatCode>
                <c:ptCount val="11"/>
                <c:pt idx="0">
                  <c:v>755338</c:v>
                </c:pt>
                <c:pt idx="1">
                  <c:v>910899</c:v>
                </c:pt>
                <c:pt idx="2">
                  <c:v>1109957</c:v>
                </c:pt>
                <c:pt idx="3">
                  <c:v>1288738</c:v>
                </c:pt>
                <c:pt idx="4">
                  <c:v>1431140</c:v>
                </c:pt>
                <c:pt idx="5">
                  <c:v>1764947</c:v>
                </c:pt>
                <c:pt idx="6">
                  <c:v>2787844</c:v>
                </c:pt>
                <c:pt idx="7">
                  <c:v>8705343</c:v>
                </c:pt>
                <c:pt idx="8">
                  <c:v>17084275</c:v>
                </c:pt>
                <c:pt idx="9">
                  <c:v>29481109</c:v>
                </c:pt>
                <c:pt idx="10">
                  <c:v>49295341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26721280"/>
        <c:axId val="22745856"/>
        <c:axId val="0"/>
      </c:bar3DChart>
      <c:catAx>
        <c:axId val="2672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2745856"/>
        <c:crosses val="autoZero"/>
        <c:auto val="1"/>
        <c:lblAlgn val="ctr"/>
        <c:lblOffset val="100"/>
        <c:noMultiLvlLbl val="0"/>
      </c:catAx>
      <c:valAx>
        <c:axId val="2274585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crossAx val="267212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 u="sng" dirty="0"/>
              <a:t>Hasznos és spam levelek aránya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Pt>
            <c:idx val="0"/>
            <c:bubble3D val="0"/>
            <c:spPr>
              <a:gradFill flip="none" rotWithShape="1">
                <a:gsLst>
                  <a:gs pos="0">
                    <a:srgbClr val="9BBB59">
                      <a:lumMod val="75000"/>
                      <a:shade val="30000"/>
                      <a:satMod val="115000"/>
                    </a:srgbClr>
                  </a:gs>
                  <a:gs pos="50000">
                    <a:srgbClr val="9BBB59">
                      <a:lumMod val="75000"/>
                      <a:shade val="67500"/>
                      <a:satMod val="115000"/>
                    </a:srgbClr>
                  </a:gs>
                  <a:gs pos="100000">
                    <a:srgbClr val="9BBB59">
                      <a:lumMod val="75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</c:spPr>
          </c:dPt>
          <c:dLbls>
            <c:txPr>
              <a:bodyPr/>
              <a:lstStyle/>
              <a:p>
                <a:pPr>
                  <a:defRPr b="1" baseline="0">
                    <a:solidFill>
                      <a:schemeClr val="bg1"/>
                    </a:solidFill>
                  </a:defRPr>
                </a:pPr>
                <a:endParaRPr lang="hu-H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Sheet1!$B$4:$C$4</c:f>
              <c:strCache>
                <c:ptCount val="2"/>
                <c:pt idx="0">
                  <c:v>Hasznos levelek száma</c:v>
                </c:pt>
                <c:pt idx="1">
                  <c:v>Spamek száma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  <c:pt idx="0">
                  <c:v>460000</c:v>
                </c:pt>
                <c:pt idx="1">
                  <c:v>2500000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076D4FA-F554-41CE-9ED1-4AB1939E58BE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E7E9E78-7ECE-4133-8316-91E8CBBD987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3342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15363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2761C7-65E3-476F-BA93-EB74B05137B6}" type="slidenum">
              <a:rPr lang="hu-H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17411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A114DF-64B9-4371-9F67-364372355DD6}" type="slidenum">
              <a:rPr lang="hu-H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24579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F3CA90-32E6-45F6-BD2E-48FBA2B0F0D3}" type="slidenum">
              <a:rPr lang="hu-H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hu-H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Diakép hely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u-HU" smtClean="0"/>
          </a:p>
        </p:txBody>
      </p:sp>
      <p:sp>
        <p:nvSpPr>
          <p:cNvPr id="27651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170A44-3745-4750-9F60-7512458F1187}" type="slidenum">
              <a:rPr lang="hu-H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hu-H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1A79E-EEB9-4B44-8802-C78E0CF6B0A0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78196-BAC9-4AF1-B628-957BD0D00A4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0319E-3B9D-4550-A0E1-E5BBA5FE6ACE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DB6F7-C01F-4B21-9431-AA0AAD62219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2E7BA-75DB-4F43-A917-23A75BB892C8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58D94-E25C-4CE5-9192-43169334EAA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F45F3-DEDA-4933-AC64-152F2A50B8EC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16EED-CE5D-4A47-8D22-5FDDADED02B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E5434-35AF-4FEE-8622-ADA6E208887E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36CE8-5AF0-4518-9C67-FB19CA7881A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F33A4-E520-460A-B46C-9EB23293A3CC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FC0DE-405B-488C-B015-89FB7DB864F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87EEB-1802-434E-BC18-D8ED772180EB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8E940-4FCE-44DD-B7FC-6BE7D5E5B7E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F017C-51E6-4D51-81F4-A43CB1F8901F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EF687-B0E8-4203-A3C0-3DD6989B313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78405-B7D3-43E7-B1B9-43BC2D551D38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D62F8-A878-47E0-819B-EB1D7A84E4C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963BD-37B4-49C0-BD89-7006B26E3A14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462C5-B64E-4E9A-B961-1873AB7DE63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5D23F-D641-460D-B690-38794DEE0E57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4215F-68D7-4F75-B889-9D2F62B7EC5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ím hely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66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89898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FA10CD-D958-4AC1-85E4-FAD1C0715AD5}" type="datetimeFigureOut">
              <a:rPr lang="hu-HU"/>
              <a:pPr>
                <a:defRPr/>
              </a:pPr>
              <a:t>2011.05.23.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898989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7DF217-4C41-476A-BA06-D4DD917698A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ales@virusbuster.hu" TargetMode="External"/><Relationship Id="rId2" Type="http://schemas.openxmlformats.org/officeDocument/2006/relationships/hyperlink" Target="http://www.virusbuster.h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mailto:support@virusbuster.h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hyperlink" Target="mailto:sales@virusbuster.hu" TargetMode="External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lcím 2"/>
          <p:cNvSpPr>
            <a:spLocks noGrp="1"/>
          </p:cNvSpPr>
          <p:nvPr>
            <p:ph type="subTitle" idx="1"/>
          </p:nvPr>
        </p:nvSpPr>
        <p:spPr>
          <a:xfrm>
            <a:off x="611188" y="1844675"/>
            <a:ext cx="8677275" cy="3097213"/>
          </a:xfrm>
        </p:spPr>
        <p:txBody>
          <a:bodyPr/>
          <a:lstStyle/>
          <a:p>
            <a:pPr algn="l"/>
            <a:r>
              <a:rPr lang="hu-HU" sz="2800" b="1" smtClean="0">
                <a:solidFill>
                  <a:srgbClr val="800000"/>
                </a:solidFill>
              </a:rPr>
              <a:t>A VirusBuster Kft. és az NJSZT bemutatja </a:t>
            </a:r>
            <a:r>
              <a:rPr lang="en-US" sz="2800" b="1" smtClean="0">
                <a:solidFill>
                  <a:srgbClr val="800000"/>
                </a:solidFill>
              </a:rPr>
              <a:t>–</a:t>
            </a:r>
            <a:r>
              <a:rPr lang="hu-HU" sz="2800" b="1" smtClean="0">
                <a:solidFill>
                  <a:srgbClr val="800000"/>
                </a:solidFill>
              </a:rPr>
              <a:t> </a:t>
            </a:r>
          </a:p>
          <a:p>
            <a:pPr algn="l"/>
            <a:r>
              <a:rPr lang="hu-HU" sz="2800" b="1" smtClean="0">
                <a:solidFill>
                  <a:srgbClr val="800000"/>
                </a:solidFill>
              </a:rPr>
              <a:t>Vírusmentes ECDL központok </a:t>
            </a:r>
          </a:p>
          <a:p>
            <a:pPr algn="l"/>
            <a:r>
              <a:rPr lang="hu-HU" sz="2000" smtClean="0">
                <a:solidFill>
                  <a:srgbClr val="800000"/>
                </a:solidFill>
              </a:rPr>
              <a:t>Bozsó Julianna </a:t>
            </a:r>
            <a:r>
              <a:rPr lang="en-US" sz="2000" smtClean="0">
                <a:solidFill>
                  <a:srgbClr val="800000"/>
                </a:solidFill>
              </a:rPr>
              <a:t>–</a:t>
            </a:r>
            <a:r>
              <a:rPr lang="hu-HU" sz="2000" smtClean="0">
                <a:solidFill>
                  <a:srgbClr val="800000"/>
                </a:solidFill>
              </a:rPr>
              <a:t> Ügyvezető</a:t>
            </a:r>
          </a:p>
          <a:p>
            <a:pPr algn="l"/>
            <a:r>
              <a:rPr lang="hu-HU" sz="2000" smtClean="0">
                <a:solidFill>
                  <a:srgbClr val="800000"/>
                </a:solidFill>
              </a:rPr>
              <a:t>Kása Katalin </a:t>
            </a:r>
            <a:r>
              <a:rPr lang="en-US" sz="2000" smtClean="0">
                <a:solidFill>
                  <a:srgbClr val="800000"/>
                </a:solidFill>
              </a:rPr>
              <a:t>–</a:t>
            </a:r>
            <a:r>
              <a:rPr lang="hu-HU" sz="2000" smtClean="0">
                <a:solidFill>
                  <a:srgbClr val="800000"/>
                </a:solidFill>
              </a:rPr>
              <a:t> Kereskedelmi munkatárs</a:t>
            </a:r>
          </a:p>
          <a:p>
            <a:pPr algn="l"/>
            <a:r>
              <a:rPr lang="hu-HU" sz="2000" smtClean="0">
                <a:solidFill>
                  <a:srgbClr val="800000"/>
                </a:solidFill>
              </a:rPr>
              <a:t>Vaspöri Ferenc </a:t>
            </a:r>
            <a:r>
              <a:rPr lang="en-US" sz="2000" smtClean="0">
                <a:solidFill>
                  <a:srgbClr val="800000"/>
                </a:solidFill>
              </a:rPr>
              <a:t>–</a:t>
            </a:r>
            <a:r>
              <a:rPr lang="hu-HU" sz="2000" smtClean="0">
                <a:solidFill>
                  <a:srgbClr val="800000"/>
                </a:solidFill>
              </a:rPr>
              <a:t> Szolgáltatási csoportvezető</a:t>
            </a:r>
          </a:p>
          <a:p>
            <a:pPr algn="l"/>
            <a:endParaRPr lang="hu-HU" sz="2000" smtClean="0">
              <a:solidFill>
                <a:srgbClr val="800000"/>
              </a:solidFill>
            </a:endParaRPr>
          </a:p>
          <a:p>
            <a:pPr algn="l"/>
            <a:r>
              <a:rPr lang="hu-HU" sz="2000" smtClean="0">
                <a:solidFill>
                  <a:srgbClr val="800000"/>
                </a:solidFill>
              </a:rPr>
              <a:t>2011. </a:t>
            </a:r>
            <a:r>
              <a:rPr lang="en-US" sz="2000" smtClean="0">
                <a:solidFill>
                  <a:srgbClr val="800000"/>
                </a:solidFill>
              </a:rPr>
              <a:t>m</a:t>
            </a:r>
            <a:r>
              <a:rPr lang="hu-HU" sz="2000" smtClean="0">
                <a:solidFill>
                  <a:srgbClr val="800000"/>
                </a:solidFill>
              </a:rPr>
              <a:t>ájus 27.</a:t>
            </a:r>
          </a:p>
          <a:p>
            <a:endParaRPr lang="hu-HU" sz="2400" smtClean="0">
              <a:solidFill>
                <a:srgbClr val="800000"/>
              </a:solidFill>
            </a:endParaRPr>
          </a:p>
          <a:p>
            <a:endParaRPr lang="hu-HU" sz="2400" b="1" smtClean="0">
              <a:solidFill>
                <a:srgbClr val="800000"/>
              </a:solidFill>
            </a:endParaRPr>
          </a:p>
          <a:p>
            <a:endParaRPr lang="hu-HU" sz="2400" b="1" smtClean="0">
              <a:solidFill>
                <a:srgbClr val="800000"/>
              </a:solidFill>
            </a:endParaRPr>
          </a:p>
        </p:txBody>
      </p:sp>
      <p:pic>
        <p:nvPicPr>
          <p:cNvPr id="14338" name="Kép 4" descr="VirusBuster%20logo[3]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5876925"/>
            <a:ext cx="1800225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Kép 5" descr="NJSZTszines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01013" y="5876925"/>
            <a:ext cx="792162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r>
              <a:rPr lang="hu-HU" u="sng" smtClean="0"/>
              <a:t>Köszönjük megtisztelő figyelmüket!</a:t>
            </a:r>
          </a:p>
        </p:txBody>
      </p:sp>
      <p:sp>
        <p:nvSpPr>
          <p:cNvPr id="28674" name="Szövegdoboz 4"/>
          <p:cNvSpPr txBox="1">
            <a:spLocks noChangeArrowheads="1"/>
          </p:cNvSpPr>
          <p:nvPr/>
        </p:nvSpPr>
        <p:spPr bwMode="auto">
          <a:xfrm>
            <a:off x="468313" y="1700213"/>
            <a:ext cx="7704137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36" tIns="41469" rIns="82936" bIns="41469">
            <a:spAutoFit/>
          </a:bodyPr>
          <a:lstStyle/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200" b="1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Bozsó Julianna </a:t>
            </a:r>
            <a:r>
              <a:rPr lang="hu-HU" sz="2200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- Ügyvezető</a:t>
            </a: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 sz="2200">
              <a:solidFill>
                <a:srgbClr val="17375E"/>
              </a:solidFill>
              <a:latin typeface="Calibri" pitchFamily="34" charset="0"/>
              <a:ea typeface="DejaVu Sans"/>
              <a:cs typeface="DejaVu Sans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200" b="1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Kása Katalin </a:t>
            </a:r>
            <a:r>
              <a:rPr lang="hu-HU" sz="2200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– Kereskedelmi kapcsolattartó</a:t>
            </a: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 sz="2200">
              <a:solidFill>
                <a:srgbClr val="17375E"/>
              </a:solidFill>
              <a:latin typeface="Calibri" pitchFamily="34" charset="0"/>
              <a:ea typeface="DejaVu Sans"/>
              <a:cs typeface="DejaVu Sans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200" b="1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Vaspöri Ferenc </a:t>
            </a:r>
            <a:r>
              <a:rPr lang="hu-HU" sz="2200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– Szolgáltatási csoportvezető</a:t>
            </a: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 sz="2200">
              <a:solidFill>
                <a:srgbClr val="17375E"/>
              </a:solidFill>
              <a:latin typeface="Calibri" pitchFamily="34" charset="0"/>
              <a:ea typeface="DejaVu Sans"/>
              <a:cs typeface="DejaVu Sans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200" b="1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VirusBuster Kft.</a:t>
            </a: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000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1117 Budapest, Aliz utca 1.</a:t>
            </a: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000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(Office Garden irodaház)</a:t>
            </a: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000">
                <a:solidFill>
                  <a:srgbClr val="17375E"/>
                </a:solidFill>
                <a:latin typeface="Calibri" pitchFamily="34" charset="0"/>
                <a:ea typeface="DejaVu Sans"/>
                <a:cs typeface="DejaVu Sans"/>
              </a:rPr>
              <a:t>06-1-382-7000</a:t>
            </a: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 sz="2200">
              <a:solidFill>
                <a:srgbClr val="17375E"/>
              </a:solidFill>
              <a:latin typeface="Calibri" pitchFamily="34" charset="0"/>
              <a:ea typeface="DejaVu Sans"/>
              <a:cs typeface="DejaVu Sans"/>
              <a:hlinkClick r:id="rId2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200">
                <a:solidFill>
                  <a:schemeClr val="accent2"/>
                </a:solidFill>
                <a:latin typeface="Calibri" pitchFamily="34" charset="0"/>
                <a:ea typeface="DejaVu Sans"/>
                <a:cs typeface="DejaVu Sans"/>
                <a:hlinkClick r:id="rId2"/>
              </a:rPr>
              <a:t>www.virusbuster.hu</a:t>
            </a:r>
            <a:endParaRPr lang="hu-HU" sz="2200">
              <a:solidFill>
                <a:schemeClr val="accent2"/>
              </a:solidFill>
              <a:latin typeface="Calibri" pitchFamily="34" charset="0"/>
              <a:ea typeface="DejaVu Sans"/>
              <a:cs typeface="DejaVu Sans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 sz="2200">
              <a:solidFill>
                <a:schemeClr val="accent2"/>
              </a:solidFill>
              <a:latin typeface="Calibri" pitchFamily="34" charset="0"/>
              <a:ea typeface="DejaVu Sans"/>
              <a:cs typeface="DejaVu Sans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hu-HU" sz="2200">
                <a:solidFill>
                  <a:schemeClr val="accent2"/>
                </a:solidFill>
                <a:latin typeface="Calibri" pitchFamily="34" charset="0"/>
                <a:ea typeface="DejaVu Sans"/>
                <a:cs typeface="DejaVu Sans"/>
                <a:hlinkClick r:id="rId3"/>
              </a:rPr>
              <a:t>sales@virusbuster.hu</a:t>
            </a:r>
            <a:endParaRPr lang="hu-HU" sz="2200">
              <a:solidFill>
                <a:schemeClr val="accent2"/>
              </a:solidFill>
              <a:latin typeface="Calibri" pitchFamily="34" charset="0"/>
              <a:ea typeface="DejaVu Sans"/>
              <a:cs typeface="DejaVu Sans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hu-HU" sz="2200">
                <a:solidFill>
                  <a:schemeClr val="accent2"/>
                </a:solidFill>
                <a:latin typeface="Calibri" pitchFamily="34" charset="0"/>
                <a:ea typeface="DejaVu Sans"/>
                <a:cs typeface="DejaVu Sans"/>
                <a:hlinkClick r:id="rId4"/>
              </a:rPr>
              <a:t>support@virusbuster.hu</a:t>
            </a:r>
            <a:endParaRPr lang="hu-HU" sz="2200">
              <a:solidFill>
                <a:schemeClr val="accent2"/>
              </a:solidFill>
              <a:latin typeface="Calibri" pitchFamily="34" charset="0"/>
              <a:ea typeface="DejaVu Sans"/>
              <a:cs typeface="DejaVu Sans"/>
            </a:endParaRPr>
          </a:p>
          <a:p>
            <a:pPr defTabSz="41275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hu-HU" sz="2200">
              <a:solidFill>
                <a:schemeClr val="accent2"/>
              </a:solidFill>
              <a:latin typeface="Calibri" pitchFamily="34" charset="0"/>
              <a:ea typeface="DejaVu Sans"/>
              <a:cs typeface="DejaVu Sans"/>
            </a:endParaRPr>
          </a:p>
        </p:txBody>
      </p:sp>
      <p:pic>
        <p:nvPicPr>
          <p:cNvPr id="28675" name="Kép 6" descr="office_garden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425" y="2133600"/>
            <a:ext cx="2808288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ím 1"/>
          <p:cNvSpPr>
            <a:spLocks noGrp="1"/>
          </p:cNvSpPr>
          <p:nvPr>
            <p:ph type="title"/>
          </p:nvPr>
        </p:nvSpPr>
        <p:spPr>
          <a:xfrm>
            <a:off x="879475" y="-17463"/>
            <a:ext cx="8229600" cy="1143001"/>
          </a:xfrm>
        </p:spPr>
        <p:txBody>
          <a:bodyPr/>
          <a:lstStyle/>
          <a:p>
            <a:pPr algn="r"/>
            <a:r>
              <a:rPr lang="hu-HU" sz="2000" b="1" smtClean="0">
                <a:solidFill>
                  <a:schemeClr val="bg1"/>
                </a:solidFill>
              </a:rPr>
              <a:t>VirusBuster Kft. </a:t>
            </a:r>
          </a:p>
        </p:txBody>
      </p:sp>
      <p:sp>
        <p:nvSpPr>
          <p:cNvPr id="16386" name="Tartalom helye 2"/>
          <p:cNvSpPr>
            <a:spLocks noGrp="1"/>
          </p:cNvSpPr>
          <p:nvPr>
            <p:ph idx="1"/>
          </p:nvPr>
        </p:nvSpPr>
        <p:spPr>
          <a:xfrm>
            <a:off x="468313" y="836613"/>
            <a:ext cx="8229600" cy="568801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hu-HU" sz="2400" u="sng" smtClean="0"/>
              <a:t>Bemutatkozás</a:t>
            </a:r>
          </a:p>
          <a:p>
            <a:pPr>
              <a:buFont typeface="Arial" charset="0"/>
              <a:buNone/>
            </a:pPr>
            <a:endParaRPr lang="hu-HU" sz="2400" u="sng" smtClean="0"/>
          </a:p>
          <a:p>
            <a:pPr>
              <a:buFont typeface="Wingdings" pitchFamily="2" charset="2"/>
              <a:buChar char="§"/>
            </a:pPr>
            <a:r>
              <a:rPr lang="hu-HU" sz="2400" smtClean="0"/>
              <a:t>Egyetlen magyar vírus- és spamvédelmi szoftvereket fejlesztő cég,</a:t>
            </a:r>
          </a:p>
          <a:p>
            <a:pPr>
              <a:buFont typeface="Wingdings" pitchFamily="2" charset="2"/>
              <a:buChar char="§"/>
            </a:pPr>
            <a:r>
              <a:rPr lang="hu-HU" sz="2400" smtClean="0"/>
              <a:t> 21 év tapasztalat,</a:t>
            </a:r>
          </a:p>
          <a:p>
            <a:pPr>
              <a:buFont typeface="Wingdings" pitchFamily="2" charset="2"/>
              <a:buChar char="§"/>
            </a:pPr>
            <a:r>
              <a:rPr lang="hu-HU" sz="2400" smtClean="0"/>
              <a:t>Hazai és nemzetközi referenciák,</a:t>
            </a:r>
          </a:p>
          <a:p>
            <a:pPr>
              <a:buFont typeface="Wingdings" pitchFamily="2" charset="2"/>
              <a:buChar char="§"/>
            </a:pPr>
            <a:r>
              <a:rPr lang="hu-HU" sz="2400" smtClean="0"/>
              <a:t>Helyi támogatási központ, víruslabor, fejlesztési csapat</a:t>
            </a:r>
          </a:p>
          <a:p>
            <a:pPr>
              <a:buFont typeface="Wingdings" pitchFamily="2" charset="2"/>
              <a:buChar char="§"/>
            </a:pPr>
            <a:endParaRPr lang="hu-HU" sz="2400" smtClean="0"/>
          </a:p>
          <a:p>
            <a:pPr>
              <a:buFont typeface="Arial" charset="0"/>
              <a:buNone/>
            </a:pPr>
            <a:r>
              <a:rPr lang="hu-HU" sz="2400" u="sng" smtClean="0"/>
              <a:t>Cél</a:t>
            </a:r>
          </a:p>
          <a:p>
            <a:pPr>
              <a:buFont typeface="Arial" charset="0"/>
              <a:buNone/>
            </a:pPr>
            <a:endParaRPr lang="hu-HU" sz="2400" u="sng" smtClean="0"/>
          </a:p>
          <a:p>
            <a:pPr>
              <a:buFont typeface="Wingdings" pitchFamily="2" charset="2"/>
              <a:buChar char="§"/>
            </a:pPr>
            <a:r>
              <a:rPr lang="hu-HU" sz="2400" smtClean="0"/>
              <a:t>Biztonság-tudatosság,</a:t>
            </a:r>
          </a:p>
          <a:p>
            <a:pPr>
              <a:buFont typeface="Wingdings" pitchFamily="2" charset="2"/>
              <a:buChar char="§"/>
            </a:pPr>
            <a:r>
              <a:rPr lang="hu-HU" sz="2400" smtClean="0"/>
              <a:t>Jogtiszta szoftverhasználat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zövegdoboz 4"/>
          <p:cNvSpPr txBox="1">
            <a:spLocks noChangeArrowheads="1"/>
          </p:cNvSpPr>
          <p:nvPr/>
        </p:nvSpPr>
        <p:spPr bwMode="auto">
          <a:xfrm>
            <a:off x="539750" y="908050"/>
            <a:ext cx="8064500" cy="541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endParaRPr lang="hu-HU" sz="200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endParaRPr lang="hu-HU" sz="2000">
              <a:latin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Bűnszervezetek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Üzleti haszonszerzés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 Komoly piac</a:t>
            </a:r>
          </a:p>
          <a:p>
            <a:pPr>
              <a:spcBef>
                <a:spcPts val="600"/>
              </a:spcBef>
            </a:pPr>
            <a:endParaRPr lang="hu-HU" sz="2000"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endParaRPr lang="hu-HU" sz="2000"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hu-HU" sz="2000" u="sng">
                <a:latin typeface="Calibri" pitchFamily="34" charset="0"/>
              </a:rPr>
              <a:t>Főbb károkozó trendek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 Fő célpont: alkalmazások</a:t>
            </a:r>
            <a:endParaRPr lang="hu-HU" sz="2000" u="sng">
              <a:latin typeface="Calibri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 Hamis antivirus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 PDF állományok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 Reklámozó spam levelek mellékletei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hu-HU" sz="1600" i="1">
                <a:latin typeface="Calibri" pitchFamily="34" charset="0"/>
              </a:rPr>
              <a:t>„Végre valahára megérkezett a várva várt DHL csomagunk!”</a:t>
            </a:r>
          </a:p>
          <a:p>
            <a:pPr>
              <a:spcBef>
                <a:spcPts val="600"/>
              </a:spcBef>
              <a:buFont typeface="Wingdings" pitchFamily="2" charset="2"/>
              <a:buChar char="§"/>
            </a:pPr>
            <a:r>
              <a:rPr lang="hu-HU" sz="2000">
                <a:latin typeface="Calibri" pitchFamily="34" charset="0"/>
              </a:rPr>
              <a:t>Közösségi oldalak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hu-HU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Miért kell fokozottabban védekezni a vírusok ellen?</a:t>
            </a:r>
          </a:p>
        </p:txBody>
      </p:sp>
      <p:graphicFrame>
        <p:nvGraphicFramePr>
          <p:cNvPr id="5" name="Diagramm 6"/>
          <p:cNvGraphicFramePr/>
          <p:nvPr/>
        </p:nvGraphicFramePr>
        <p:xfrm>
          <a:off x="3563888" y="908720"/>
          <a:ext cx="540060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r" eaLnBrk="0" hangingPunct="0">
              <a:defRPr/>
            </a:pPr>
            <a:r>
              <a:rPr lang="hu-HU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Miért kell fokozottabban védekezni a spam levelek ellen?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23528" y="980728"/>
          <a:ext cx="496855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5580063" y="2781300"/>
            <a:ext cx="32321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hu-HU">
                <a:latin typeface="Calibri" pitchFamily="34" charset="0"/>
              </a:rPr>
              <a:t>1 éves statisztika</a:t>
            </a:r>
          </a:p>
          <a:p>
            <a:pPr>
              <a:buFont typeface="Wingdings" pitchFamily="2" charset="2"/>
              <a:buChar char="Ø"/>
            </a:pPr>
            <a:r>
              <a:rPr lang="hu-HU">
                <a:latin typeface="Calibri" pitchFamily="34" charset="0"/>
              </a:rPr>
              <a:t>400 postafiókos ügyfél esetén</a:t>
            </a:r>
          </a:p>
          <a:p>
            <a:pPr>
              <a:buFont typeface="Wingdings" pitchFamily="2" charset="2"/>
              <a:buChar char="Ø"/>
            </a:pPr>
            <a:endParaRPr lang="hu-HU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hu-HU">
                <a:latin typeface="Calibri" pitchFamily="34" charset="0"/>
              </a:rPr>
              <a:t>Átmenő levelek száma: 2,96 M</a:t>
            </a:r>
          </a:p>
          <a:p>
            <a:pPr>
              <a:buFont typeface="Wingdings" pitchFamily="2" charset="2"/>
              <a:buChar char="Ø"/>
            </a:pPr>
            <a:r>
              <a:rPr lang="hu-HU">
                <a:latin typeface="Calibri" pitchFamily="34" charset="0"/>
              </a:rPr>
              <a:t>Ebből spam: </a:t>
            </a:r>
            <a:r>
              <a:rPr lang="hu-HU" b="1">
                <a:solidFill>
                  <a:schemeClr val="accent2"/>
                </a:solidFill>
                <a:latin typeface="Calibri" pitchFamily="34" charset="0"/>
              </a:rPr>
              <a:t>2,5 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hu-HU" sz="2000" b="1" smtClean="0">
                <a:solidFill>
                  <a:schemeClr val="bg1"/>
                </a:solidFill>
              </a:rPr>
              <a:t>Az „Aktív Hálózati Védelem” csomag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4288" y="981075"/>
            <a:ext cx="764698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200000"/>
              <a:buFont typeface="Wingdings" pitchFamily="2" charset="2"/>
              <a:buChar char="ü"/>
              <a:defRPr/>
            </a:pPr>
            <a:r>
              <a:rPr lang="hu-HU" sz="2000" b="1" dirty="0">
                <a:latin typeface="+mn-lt"/>
                <a:cs typeface="+mn-cs"/>
              </a:rPr>
              <a:t>VÍRUSSZŰRÉS</a:t>
            </a:r>
            <a:r>
              <a:rPr lang="hu-HU" sz="2000" dirty="0">
                <a:latin typeface="+mn-lt"/>
                <a:cs typeface="+mn-cs"/>
              </a:rPr>
              <a:t> a hálózat összes számítógépén, központi felügyelettel </a:t>
            </a:r>
          </a:p>
        </p:txBody>
      </p:sp>
      <p:grpSp>
        <p:nvGrpSpPr>
          <p:cNvPr id="3" name="Group 12"/>
          <p:cNvGrpSpPr/>
          <p:nvPr/>
        </p:nvGrpSpPr>
        <p:grpSpPr>
          <a:xfrm>
            <a:off x="6012160" y="4725144"/>
            <a:ext cx="2880320" cy="1645180"/>
            <a:chOff x="1872" y="0"/>
            <a:chExt cx="1826507" cy="2145887"/>
          </a:xfrm>
          <a:noFill/>
        </p:grpSpPr>
        <p:sp>
          <p:nvSpPr>
            <p:cNvPr id="14" name="Rounded Rectangle 13"/>
            <p:cNvSpPr/>
            <p:nvPr/>
          </p:nvSpPr>
          <p:spPr>
            <a:xfrm>
              <a:off x="1872" y="0"/>
              <a:ext cx="1826507" cy="214588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55369" y="53497"/>
              <a:ext cx="1719513" cy="203889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spcCol="1270" anchor="ctr"/>
            <a:lstStyle/>
            <a:p>
              <a:pPr algn="ctr" defTabSz="622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hu-HU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0" y="4076700"/>
            <a:ext cx="723741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200000"/>
              <a:buFont typeface="Wingdings" pitchFamily="2" charset="2"/>
              <a:buChar char="ü"/>
              <a:defRPr/>
            </a:pPr>
            <a:r>
              <a:rPr lang="hu-HU" sz="2000" b="1" dirty="0">
                <a:latin typeface="+mn-lt"/>
                <a:cs typeface="+mn-cs"/>
              </a:rPr>
              <a:t>SPAMSZŰRÉS </a:t>
            </a:r>
            <a:r>
              <a:rPr lang="hu-HU" sz="2000" dirty="0">
                <a:latin typeface="+mn-lt"/>
                <a:cs typeface="+mn-cs"/>
              </a:rPr>
              <a:t>központilag, spamkitörés elleni védelemmel (ESP)</a:t>
            </a:r>
          </a:p>
        </p:txBody>
      </p:sp>
      <p:sp>
        <p:nvSpPr>
          <p:cNvPr id="20485" name="Rectangle 22"/>
          <p:cNvSpPr>
            <a:spLocks noChangeArrowheads="1"/>
          </p:cNvSpPr>
          <p:nvPr/>
        </p:nvSpPr>
        <p:spPr bwMode="auto">
          <a:xfrm>
            <a:off x="1366838" y="1700213"/>
            <a:ext cx="7777162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22300">
              <a:lnSpc>
                <a:spcPct val="90000"/>
              </a:lnSpc>
              <a:spcAft>
                <a:spcPct val="35000"/>
              </a:spcAft>
            </a:pPr>
            <a:r>
              <a:rPr lang="hu-HU" sz="1600">
                <a:latin typeface="Calibri" pitchFamily="34" charset="0"/>
              </a:rPr>
              <a:t>Munkaállomás védelem - </a:t>
            </a:r>
            <a:r>
              <a:rPr lang="hu-HU" sz="1600" b="1">
                <a:latin typeface="Calibri" pitchFamily="34" charset="0"/>
              </a:rPr>
              <a:t>VirusBuster Professional</a:t>
            </a:r>
          </a:p>
          <a:p>
            <a:pPr defTabSz="622300">
              <a:lnSpc>
                <a:spcPct val="90000"/>
              </a:lnSpc>
              <a:spcAft>
                <a:spcPct val="35000"/>
              </a:spcAft>
            </a:pPr>
            <a:endParaRPr lang="hu-HU" sz="1600" b="1">
              <a:latin typeface="Calibri" pitchFamily="34" charset="0"/>
            </a:endParaRPr>
          </a:p>
          <a:p>
            <a:pPr defTabSz="622300">
              <a:lnSpc>
                <a:spcPct val="90000"/>
              </a:lnSpc>
              <a:spcAft>
                <a:spcPct val="35000"/>
              </a:spcAft>
            </a:pPr>
            <a:r>
              <a:rPr lang="hu-HU" sz="1600">
                <a:latin typeface="Calibri" pitchFamily="34" charset="0"/>
              </a:rPr>
              <a:t>Fájlszerver védelem - </a:t>
            </a:r>
            <a:r>
              <a:rPr lang="hu-HU" sz="1600" b="1">
                <a:latin typeface="Calibri" pitchFamily="34" charset="0"/>
              </a:rPr>
              <a:t>VirusBuster for Servers (Linux és Windows)</a:t>
            </a:r>
          </a:p>
          <a:p>
            <a:pPr defTabSz="622300">
              <a:lnSpc>
                <a:spcPct val="90000"/>
              </a:lnSpc>
              <a:spcAft>
                <a:spcPct val="35000"/>
              </a:spcAft>
            </a:pPr>
            <a:endParaRPr lang="hu-HU" sz="1600" b="1">
              <a:latin typeface="Calibri" pitchFamily="34" charset="0"/>
            </a:endParaRPr>
          </a:p>
          <a:p>
            <a:pPr defTabSz="622300">
              <a:lnSpc>
                <a:spcPct val="90000"/>
              </a:lnSpc>
              <a:spcAft>
                <a:spcPct val="35000"/>
              </a:spcAft>
            </a:pPr>
            <a:r>
              <a:rPr lang="hu-HU" sz="1600">
                <a:latin typeface="Calibri" pitchFamily="34" charset="0"/>
              </a:rPr>
              <a:t>Központi menedzsment  - </a:t>
            </a:r>
            <a:r>
              <a:rPr lang="hu-HU" sz="1600" b="1">
                <a:latin typeface="Calibri" pitchFamily="34" charset="0"/>
              </a:rPr>
              <a:t>VirusBuster Central Management Solution (CMS)</a:t>
            </a:r>
          </a:p>
        </p:txBody>
      </p:sp>
      <p:sp>
        <p:nvSpPr>
          <p:cNvPr id="20486" name="Rectangle 23"/>
          <p:cNvSpPr>
            <a:spLocks noChangeArrowheads="1"/>
          </p:cNvSpPr>
          <p:nvPr/>
        </p:nvSpPr>
        <p:spPr bwMode="auto">
          <a:xfrm>
            <a:off x="1403350" y="5013325"/>
            <a:ext cx="7453313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22300">
              <a:lnSpc>
                <a:spcPct val="90000"/>
              </a:lnSpc>
              <a:spcAft>
                <a:spcPct val="35000"/>
              </a:spcAft>
            </a:pPr>
            <a:r>
              <a:rPr lang="hu-HU" sz="1600">
                <a:latin typeface="Calibri" pitchFamily="34" charset="0"/>
              </a:rPr>
              <a:t>Levelezés védelem  - </a:t>
            </a:r>
            <a:r>
              <a:rPr lang="hu-HU" sz="1600" b="1">
                <a:latin typeface="Calibri" pitchFamily="34" charset="0"/>
              </a:rPr>
              <a:t>Virusbuster for Mailserver (SMTP gateway)</a:t>
            </a:r>
          </a:p>
          <a:p>
            <a:pPr defTabSz="622300">
              <a:lnSpc>
                <a:spcPct val="90000"/>
              </a:lnSpc>
              <a:spcAft>
                <a:spcPct val="35000"/>
              </a:spcAft>
            </a:pPr>
            <a:endParaRPr lang="hu-HU" sz="1600" b="1">
              <a:latin typeface="Calibri" pitchFamily="34" charset="0"/>
            </a:endParaRPr>
          </a:p>
          <a:p>
            <a:pPr defTabSz="622300"/>
            <a:r>
              <a:rPr lang="hu-HU" sz="1600">
                <a:latin typeface="Calibri" pitchFamily="34" charset="0"/>
              </a:rPr>
              <a:t>Kiterjesztett spamszűrési technológia - </a:t>
            </a:r>
            <a:r>
              <a:rPr lang="hu-HU" sz="1600" b="1">
                <a:latin typeface="Calibri" pitchFamily="34" charset="0"/>
              </a:rPr>
              <a:t>Extended Spam Protection (ESP)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</a:pPr>
            <a:endParaRPr lang="hu-HU" sz="1600">
              <a:latin typeface="Calibri" pitchFamily="34" charset="0"/>
            </a:endParaRPr>
          </a:p>
        </p:txBody>
      </p:sp>
      <p:pic>
        <p:nvPicPr>
          <p:cNvPr id="20487" name="Picture 13" descr="MainIcon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060575"/>
            <a:ext cx="936625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13" descr="MainIcon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157788"/>
            <a:ext cx="936625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loud"/>
          <p:cNvSpPr>
            <a:spLocks noChangeAspect="1" noEditPoints="1" noChangeArrowheads="1"/>
          </p:cNvSpPr>
          <p:nvPr/>
        </p:nvSpPr>
        <p:spPr bwMode="auto">
          <a:xfrm>
            <a:off x="468313" y="2276475"/>
            <a:ext cx="1458912" cy="9794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dirty="0"/>
              <a:t>Internet</a:t>
            </a:r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hu-HU" sz="2000" b="1" smtClean="0">
                <a:solidFill>
                  <a:schemeClr val="bg1"/>
                </a:solidFill>
              </a:rPr>
              <a:t>A központilag felügyelt vírusvédelem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3528" y="1412776"/>
            <a:ext cx="1925052" cy="541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82936" tIns="41469" rIns="82936" bIns="41469">
            <a:spAutoFit/>
          </a:bodyPr>
          <a:lstStyle/>
          <a:p>
            <a:pPr algn="ctr" defTabSz="41275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hu-HU" sz="1600" b="1" dirty="0" err="1">
                <a:latin typeface="+mn-lt"/>
                <a:ea typeface="DejaVu Sans"/>
                <a:cs typeface="DejaVu Sans"/>
              </a:rPr>
              <a:t>VirusBuster</a:t>
            </a:r>
            <a:r>
              <a:rPr lang="hu-HU" sz="1600" b="1" dirty="0">
                <a:latin typeface="+mn-lt"/>
                <a:ea typeface="DejaVu Sans"/>
                <a:cs typeface="DejaVu Sans"/>
              </a:rPr>
              <a:t> – Frissítési szerver</a:t>
            </a:r>
            <a:endParaRPr lang="hu-HU" sz="1500" b="1" dirty="0">
              <a:latin typeface="+mn-lt"/>
              <a:ea typeface="DejaVu Sans"/>
              <a:cs typeface="DejaVu Sans"/>
            </a:endParaRPr>
          </a:p>
        </p:txBody>
      </p:sp>
      <p:pic>
        <p:nvPicPr>
          <p:cNvPr id="21510" name="Picture 33" descr="ComputersMoni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1549400" y="4221163"/>
            <a:ext cx="5461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25" descr="ComputerBo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4427538" y="2060575"/>
            <a:ext cx="1152525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779912" y="1196752"/>
            <a:ext cx="1925052" cy="7706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lIns="82936" tIns="41469" rIns="82936" bIns="41469">
            <a:spAutoFit/>
          </a:bodyPr>
          <a:lstStyle/>
          <a:p>
            <a:pPr algn="ctr" defTabSz="412750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hu-HU" sz="1600" b="1" dirty="0" err="1">
                <a:latin typeface="+mn-lt"/>
                <a:ea typeface="DejaVu Sans"/>
                <a:cs typeface="DejaVu Sans"/>
              </a:rPr>
              <a:t>VirusBuster</a:t>
            </a:r>
            <a:r>
              <a:rPr lang="hu-HU" sz="1600" b="1" dirty="0">
                <a:latin typeface="+mn-lt"/>
                <a:ea typeface="DejaVu Sans"/>
                <a:cs typeface="DejaVu Sans"/>
              </a:rPr>
              <a:t> központi menedzsment szoftver (CMS)</a:t>
            </a:r>
            <a:endParaRPr lang="hu-HU" sz="1500" b="1" dirty="0">
              <a:latin typeface="+mn-lt"/>
              <a:ea typeface="DejaVu Sans"/>
              <a:cs typeface="DejaVu Sans"/>
            </a:endParaRPr>
          </a:p>
        </p:txBody>
      </p:sp>
      <p:pic>
        <p:nvPicPr>
          <p:cNvPr id="21515" name="Picture 25" descr="ComputerBo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4356100" y="4437063"/>
            <a:ext cx="484188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2" descr="C:\Users\fvaspori.VBDOMAIN\AppData\Local\Microsoft\Windows\Temporary Internet Files\Content.IE5\HA4KNNB4\MC910216349[1].png"/>
          <p:cNvPicPr>
            <a:picLocks noChangeAspect="1" noChangeArrowheads="1"/>
          </p:cNvPicPr>
          <p:nvPr/>
        </p:nvPicPr>
        <p:blipFill>
          <a:blip r:embed="rId4">
            <a:lum bright="2000"/>
            <a:grayscl/>
          </a:blip>
          <a:srcRect/>
          <a:stretch>
            <a:fillRect/>
          </a:stretch>
        </p:blipFill>
        <p:spPr bwMode="auto">
          <a:xfrm>
            <a:off x="7019925" y="4149725"/>
            <a:ext cx="863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33" descr="ComputersMoni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1836738" y="4868863"/>
            <a:ext cx="54610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25" descr="ComputerBo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4716463" y="5013325"/>
            <a:ext cx="484187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2" descr="C:\Users\fvaspori.VBDOMAIN\AppData\Local\Microsoft\Windows\Temporary Internet Files\Content.IE5\HA4KNNB4\MC910216349[1].png"/>
          <p:cNvPicPr>
            <a:picLocks noChangeAspect="1" noChangeArrowheads="1"/>
          </p:cNvPicPr>
          <p:nvPr/>
        </p:nvPicPr>
        <p:blipFill>
          <a:blip r:embed="rId4">
            <a:lum bright="2000"/>
            <a:grayscl/>
          </a:blip>
          <a:srcRect/>
          <a:stretch>
            <a:fillRect/>
          </a:stretch>
        </p:blipFill>
        <p:spPr bwMode="auto">
          <a:xfrm>
            <a:off x="7164388" y="4797425"/>
            <a:ext cx="863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899592" y="4149080"/>
            <a:ext cx="1512888" cy="1439862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/>
          </a:p>
        </p:txBody>
      </p:sp>
      <p:pic>
        <p:nvPicPr>
          <p:cNvPr id="23" name="Picture 24" descr="MainIc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4725988"/>
            <a:ext cx="7207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 rot="16200000">
            <a:off x="1444898" y="4900762"/>
            <a:ext cx="460375" cy="16938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vert="eaVert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dirty="0">
                <a:latin typeface="+mn-lt"/>
                <a:cs typeface="+mn-cs"/>
              </a:rPr>
              <a:t>Munkaállomások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707904" y="4365104"/>
            <a:ext cx="1511300" cy="1439862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/>
          </a:p>
        </p:txBody>
      </p:sp>
      <p:pic>
        <p:nvPicPr>
          <p:cNvPr id="26" name="Picture 29" descr="MainIc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8400" y="4941888"/>
            <a:ext cx="7207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 rot="16200000">
            <a:off x="4214317" y="5011216"/>
            <a:ext cx="461962" cy="19065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vert="eaVert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dirty="0">
                <a:latin typeface="+mn-lt"/>
                <a:cs typeface="+mn-cs"/>
              </a:rPr>
              <a:t>Windows szerverek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44208" y="4149080"/>
            <a:ext cx="1511300" cy="1439862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/>
          </a:p>
        </p:txBody>
      </p:sp>
      <p:pic>
        <p:nvPicPr>
          <p:cNvPr id="29" name="Picture 34" descr="MainIc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4725988"/>
            <a:ext cx="719137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 rot="16200000">
            <a:off x="6974433" y="4842817"/>
            <a:ext cx="461962" cy="1811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vert="eaVert"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dirty="0">
                <a:latin typeface="+mn-lt"/>
                <a:cs typeface="+mn-cs"/>
              </a:rPr>
              <a:t>Hordozható gépek</a:t>
            </a:r>
          </a:p>
        </p:txBody>
      </p:sp>
      <p:pic>
        <p:nvPicPr>
          <p:cNvPr id="15" name="Picture 13" descr="MainIcon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79838" y="2492375"/>
            <a:ext cx="936625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ight Arrow 7"/>
          <p:cNvSpPr/>
          <p:nvPr/>
        </p:nvSpPr>
        <p:spPr>
          <a:xfrm>
            <a:off x="2124075" y="2492375"/>
            <a:ext cx="1646238" cy="20002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/>
          </a:p>
        </p:txBody>
      </p:sp>
      <p:cxnSp>
        <p:nvCxnSpPr>
          <p:cNvPr id="36" name="Straight Arrow Connector 35"/>
          <p:cNvCxnSpPr/>
          <p:nvPr/>
        </p:nvCxnSpPr>
        <p:spPr>
          <a:xfrm rot="10800000" flipV="1">
            <a:off x="2555875" y="3573463"/>
            <a:ext cx="1800225" cy="431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0" idx="0"/>
          </p:cNvCxnSpPr>
          <p:nvPr/>
        </p:nvCxnSpPr>
        <p:spPr>
          <a:xfrm rot="16200000" flipH="1">
            <a:off x="4013994" y="3915569"/>
            <a:ext cx="792162" cy="107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356100" y="3573463"/>
            <a:ext cx="2592388" cy="5032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15" idx="2"/>
          </p:cNvCxnSpPr>
          <p:nvPr/>
        </p:nvCxnSpPr>
        <p:spPr>
          <a:xfrm rot="10800000">
            <a:off x="4248150" y="3430588"/>
            <a:ext cx="2700338" cy="6461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0" idx="0"/>
            <a:endCxn id="15" idx="2"/>
          </p:cNvCxnSpPr>
          <p:nvPr/>
        </p:nvCxnSpPr>
        <p:spPr>
          <a:xfrm rot="5400000" flipH="1" flipV="1">
            <a:off x="2592388" y="2493963"/>
            <a:ext cx="719137" cy="25923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0" idx="0"/>
            <a:endCxn id="15" idx="2"/>
          </p:cNvCxnSpPr>
          <p:nvPr/>
        </p:nvCxnSpPr>
        <p:spPr>
          <a:xfrm rot="16200000" flipV="1">
            <a:off x="3888581" y="3790157"/>
            <a:ext cx="935037" cy="2159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588125" y="1844675"/>
            <a:ext cx="2232025" cy="17541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b="1" dirty="0">
                <a:latin typeface="+mn-lt"/>
                <a:cs typeface="+mn-cs"/>
              </a:rPr>
              <a:t>Statisztikák: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dirty="0">
                <a:latin typeface="+mn-lt"/>
                <a:cs typeface="+mn-cs"/>
              </a:rPr>
              <a:t>Top vírus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dirty="0">
                <a:latin typeface="+mn-lt"/>
                <a:cs typeface="+mn-cs"/>
              </a:rPr>
              <a:t>Top vírusos gép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dirty="0">
                <a:latin typeface="+mn-lt"/>
                <a:cs typeface="+mn-cs"/>
              </a:rPr>
              <a:t>Régi verziók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dirty="0">
                <a:latin typeface="+mn-lt"/>
                <a:cs typeface="+mn-cs"/>
              </a:rPr>
              <a:t>Hálózat gépei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u-HU" dirty="0">
                <a:latin typeface="+mn-lt"/>
                <a:cs typeface="+mn-cs"/>
              </a:rPr>
              <a:t>Stb.</a:t>
            </a:r>
          </a:p>
        </p:txBody>
      </p:sp>
      <p:sp>
        <p:nvSpPr>
          <p:cNvPr id="52" name="Right Arrow 51"/>
          <p:cNvSpPr/>
          <p:nvPr/>
        </p:nvSpPr>
        <p:spPr>
          <a:xfrm>
            <a:off x="5508625" y="2492375"/>
            <a:ext cx="1008063" cy="2159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51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ontent Placeholder 2"/>
          <p:cNvSpPr>
            <a:spLocks noGrp="1"/>
          </p:cNvSpPr>
          <p:nvPr>
            <p:ph idx="1"/>
          </p:nvPr>
        </p:nvSpPr>
        <p:spPr>
          <a:xfrm>
            <a:off x="179388" y="836613"/>
            <a:ext cx="6553200" cy="2087562"/>
          </a:xfrm>
        </p:spPr>
        <p:txBody>
          <a:bodyPr/>
          <a:lstStyle/>
          <a:p>
            <a:r>
              <a:rPr lang="hu-HU" sz="2000" smtClean="0"/>
              <a:t>Ön mit tesz ha informatikai hálózatát kiterjedt vírustámadás éri?</a:t>
            </a:r>
          </a:p>
          <a:p>
            <a:r>
              <a:rPr lang="hu-HU" sz="2000" smtClean="0"/>
              <a:t>Biztos benne, hogy hálózata és az azon elérhető adatok 100%-ban biztonságban vannak?</a:t>
            </a:r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hu-HU" sz="2000" b="1" smtClean="0">
                <a:solidFill>
                  <a:schemeClr val="bg1"/>
                </a:solidFill>
              </a:rPr>
              <a:t>Támogatás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388" y="2763838"/>
            <a:ext cx="8280400" cy="3478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2000" b="1" dirty="0" err="1">
                <a:latin typeface="+mn-lt"/>
                <a:cs typeface="+mn-cs"/>
              </a:rPr>
              <a:t>VirusBuster</a:t>
            </a:r>
            <a:r>
              <a:rPr lang="hu-HU" sz="2000" b="1" dirty="0">
                <a:latin typeface="+mn-lt"/>
                <a:cs typeface="+mn-cs"/>
              </a:rPr>
              <a:t> Szolgáltatási Központ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Magyar nyelven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Közvetlen gyártói kapcsolat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Az év 365 napján 7/24 órás rendelkezésre állás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Több éves szakmai tapasztalat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Szaktanácsadás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Konfigurálási segítség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Telefonos, e-mailes, távmenedzsment segítségnyújtás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Pct val="120000"/>
              <a:buFont typeface="Wingdings" pitchFamily="2" charset="2"/>
              <a:buChar char="ü"/>
              <a:defRPr/>
            </a:pPr>
            <a:r>
              <a:rPr lang="hu-HU" sz="2000" dirty="0">
                <a:latin typeface="+mn-lt"/>
                <a:cs typeface="+mn-cs"/>
              </a:rPr>
              <a:t>Vírus- és spamminta feldolgozás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hu-HU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hu-HU" sz="20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ím 1"/>
          <p:cNvSpPr>
            <a:spLocks noGrp="1"/>
          </p:cNvSpPr>
          <p:nvPr>
            <p:ph type="title"/>
          </p:nvPr>
        </p:nvSpPr>
        <p:spPr>
          <a:xfrm>
            <a:off x="971550" y="-26988"/>
            <a:ext cx="8229600" cy="1143001"/>
          </a:xfrm>
        </p:spPr>
        <p:txBody>
          <a:bodyPr/>
          <a:lstStyle/>
          <a:p>
            <a:pPr algn="r"/>
            <a:r>
              <a:rPr lang="hu-HU" sz="2000" b="1" smtClean="0">
                <a:solidFill>
                  <a:schemeClr val="bg1"/>
                </a:solidFill>
              </a:rPr>
              <a:t>Ajánlatunk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2413" y="836613"/>
            <a:ext cx="8280400" cy="58324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hu-HU" sz="2000" b="1" smtClean="0">
                <a:solidFill>
                  <a:srgbClr val="800000"/>
                </a:solidFill>
              </a:rPr>
              <a:t>ECDL gépekre - Díjmentesség</a:t>
            </a:r>
          </a:p>
          <a:p>
            <a:pPr>
              <a:buFont typeface="Arial" charset="0"/>
              <a:buNone/>
            </a:pPr>
            <a:r>
              <a:rPr lang="hu-HU" sz="2000" smtClean="0">
                <a:solidFill>
                  <a:srgbClr val="800000"/>
                </a:solidFill>
              </a:rPr>
              <a:t>1 éves VB AHV csomag + ingyenes terméktámogatás</a:t>
            </a:r>
          </a:p>
          <a:p>
            <a:pPr>
              <a:buFont typeface="Arial" charset="0"/>
              <a:buNone/>
            </a:pPr>
            <a:endParaRPr lang="hu-HU" sz="2000" smtClean="0">
              <a:solidFill>
                <a:srgbClr val="800000"/>
              </a:solidFill>
            </a:endParaRPr>
          </a:p>
          <a:p>
            <a:pPr>
              <a:buFont typeface="Arial" charset="0"/>
              <a:buNone/>
            </a:pPr>
            <a:r>
              <a:rPr lang="hu-HU" sz="2000" b="1" smtClean="0">
                <a:solidFill>
                  <a:srgbClr val="800000"/>
                </a:solidFill>
              </a:rPr>
              <a:t>Közoktatási intézmények</a:t>
            </a:r>
          </a:p>
          <a:p>
            <a:pPr>
              <a:buFont typeface="Arial" charset="0"/>
              <a:buNone/>
            </a:pPr>
            <a:r>
              <a:rPr lang="hu-HU" sz="2000" smtClean="0">
                <a:solidFill>
                  <a:srgbClr val="800000"/>
                </a:solidFill>
              </a:rPr>
              <a:t>  1-  10 számítógép			11 900 Ft + áfa</a:t>
            </a:r>
          </a:p>
          <a:p>
            <a:pPr>
              <a:buFont typeface="Arial" charset="0"/>
              <a:buNone/>
            </a:pPr>
            <a:r>
              <a:rPr lang="hu-HU" sz="2000" smtClean="0">
                <a:solidFill>
                  <a:srgbClr val="800000"/>
                </a:solidFill>
              </a:rPr>
              <a:t>11-  50 számítógép			19 900 Ft + áfa</a:t>
            </a:r>
          </a:p>
          <a:p>
            <a:pPr>
              <a:buFont typeface="Arial" charset="0"/>
              <a:buNone/>
            </a:pPr>
            <a:r>
              <a:rPr lang="hu-HU" sz="2000" smtClean="0">
                <a:solidFill>
                  <a:srgbClr val="800000"/>
                </a:solidFill>
              </a:rPr>
              <a:t>51-200 számítógép			44 900 Ft + áfa</a:t>
            </a:r>
          </a:p>
          <a:p>
            <a:pPr>
              <a:buFont typeface="Arial" charset="0"/>
              <a:buNone/>
            </a:pPr>
            <a:r>
              <a:rPr lang="hu-HU" sz="2000" smtClean="0">
                <a:solidFill>
                  <a:srgbClr val="800000"/>
                </a:solidFill>
              </a:rPr>
              <a:t>201 számítógéptől			69 900 Ft + áfa</a:t>
            </a:r>
          </a:p>
          <a:p>
            <a:pPr>
              <a:buFont typeface="Arial" charset="0"/>
              <a:buNone/>
            </a:pPr>
            <a:endParaRPr lang="hu-HU" sz="2000" smtClean="0">
              <a:solidFill>
                <a:srgbClr val="800000"/>
              </a:solidFill>
            </a:endParaRPr>
          </a:p>
          <a:p>
            <a:pPr>
              <a:buFont typeface="Arial" charset="0"/>
              <a:buNone/>
            </a:pPr>
            <a:r>
              <a:rPr lang="hu-HU" sz="2000" b="1" smtClean="0">
                <a:solidFill>
                  <a:srgbClr val="800000"/>
                </a:solidFill>
              </a:rPr>
              <a:t>Felsőoktatási intézmények </a:t>
            </a:r>
            <a:r>
              <a:rPr lang="en-US" sz="2000" b="1" smtClean="0">
                <a:solidFill>
                  <a:srgbClr val="800000"/>
                </a:solidFill>
              </a:rPr>
              <a:t>–</a:t>
            </a:r>
            <a:r>
              <a:rPr lang="hu-HU" sz="2000" b="1" smtClean="0">
                <a:solidFill>
                  <a:srgbClr val="800000"/>
                </a:solidFill>
              </a:rPr>
              <a:t> 975 Ft + áfa / gép</a:t>
            </a:r>
          </a:p>
          <a:p>
            <a:pPr>
              <a:buFont typeface="Arial" charset="0"/>
              <a:buNone/>
            </a:pPr>
            <a:r>
              <a:rPr lang="hu-HU" sz="2000" smtClean="0">
                <a:solidFill>
                  <a:srgbClr val="800000"/>
                </a:solidFill>
              </a:rPr>
              <a:t>1 éves VB AHV csomag + ingyenes terméktámogatás</a:t>
            </a:r>
          </a:p>
          <a:p>
            <a:pPr>
              <a:buFont typeface="Arial" charset="0"/>
              <a:buNone/>
            </a:pPr>
            <a:endParaRPr lang="hu-HU" sz="2000" smtClean="0">
              <a:solidFill>
                <a:srgbClr val="800000"/>
              </a:solidFill>
            </a:endParaRPr>
          </a:p>
          <a:p>
            <a:pPr>
              <a:buFont typeface="Arial" charset="0"/>
              <a:buNone/>
            </a:pPr>
            <a:r>
              <a:rPr lang="hu-HU" sz="2000" b="1" smtClean="0">
                <a:solidFill>
                  <a:srgbClr val="800000"/>
                </a:solidFill>
              </a:rPr>
              <a:t>Vállalatok </a:t>
            </a:r>
            <a:r>
              <a:rPr lang="en-US" sz="2000" b="1" smtClean="0">
                <a:solidFill>
                  <a:srgbClr val="800000"/>
                </a:solidFill>
              </a:rPr>
              <a:t>–</a:t>
            </a:r>
            <a:r>
              <a:rPr lang="hu-HU" sz="2000" b="1" smtClean="0">
                <a:solidFill>
                  <a:srgbClr val="800000"/>
                </a:solidFill>
              </a:rPr>
              <a:t> 5 490 Ft + áfa / gép</a:t>
            </a:r>
          </a:p>
          <a:p>
            <a:pPr>
              <a:buFont typeface="Arial" charset="0"/>
              <a:buNone/>
            </a:pPr>
            <a:r>
              <a:rPr lang="hu-HU" sz="2000" smtClean="0">
                <a:solidFill>
                  <a:srgbClr val="800000"/>
                </a:solidFill>
              </a:rPr>
              <a:t>1 éves VB AHV csomag + ingyenes terméktámogatás</a:t>
            </a:r>
          </a:p>
          <a:p>
            <a:pPr>
              <a:buFont typeface="Arial" charset="0"/>
              <a:buNone/>
            </a:pPr>
            <a:endParaRPr lang="hu-HU" sz="2000" smtClean="0">
              <a:solidFill>
                <a:srgbClr val="800000"/>
              </a:solidFill>
            </a:endParaRPr>
          </a:p>
          <a:p>
            <a:pPr>
              <a:buFont typeface="Arial" charset="0"/>
              <a:buNone/>
            </a:pPr>
            <a:r>
              <a:rPr lang="hu-HU" sz="2000" b="1" i="1" smtClean="0">
                <a:solidFill>
                  <a:srgbClr val="800000"/>
                </a:solidFill>
              </a:rPr>
              <a:t>EPH / ZH valósidejű spam szűrő minden esetben 250 Ft + áfa / gép</a:t>
            </a:r>
          </a:p>
          <a:p>
            <a:pPr>
              <a:buFont typeface="Arial" charset="0"/>
              <a:buNone/>
            </a:pPr>
            <a:endParaRPr lang="hu-HU" sz="2000" smtClean="0">
              <a:solidFill>
                <a:srgbClr val="800000"/>
              </a:solidFill>
            </a:endParaRPr>
          </a:p>
          <a:p>
            <a:pPr>
              <a:buFont typeface="Arial" charset="0"/>
              <a:buNone/>
            </a:pPr>
            <a:endParaRPr lang="hu-HU" sz="2000" smtClean="0">
              <a:solidFill>
                <a:srgbClr val="800000"/>
              </a:solidFill>
            </a:endParaRPr>
          </a:p>
          <a:p>
            <a:pPr>
              <a:buFont typeface="Arial" charset="0"/>
              <a:buNone/>
            </a:pPr>
            <a:endParaRPr lang="hu-HU" sz="2000" smtClean="0">
              <a:solidFill>
                <a:srgbClr val="800000"/>
              </a:solidFill>
            </a:endParaRPr>
          </a:p>
          <a:p>
            <a:pPr>
              <a:buFont typeface="Arial" charset="0"/>
              <a:buNone/>
            </a:pPr>
            <a:endParaRPr lang="hu-HU" sz="2000" smtClean="0"/>
          </a:p>
          <a:p>
            <a:pPr>
              <a:buFont typeface="Arial" charset="0"/>
              <a:buNone/>
            </a:pPr>
            <a:endParaRPr lang="hu-HU" sz="2000" smtClean="0"/>
          </a:p>
          <a:p>
            <a:pPr>
              <a:buFont typeface="Arial" charset="0"/>
              <a:buNone/>
            </a:pPr>
            <a:endParaRPr lang="hu-HU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Cím 1"/>
          <p:cNvSpPr>
            <a:spLocks noGrp="1"/>
          </p:cNvSpPr>
          <p:nvPr>
            <p:ph type="title"/>
          </p:nvPr>
        </p:nvSpPr>
        <p:spPr>
          <a:xfrm>
            <a:off x="950913" y="-26988"/>
            <a:ext cx="8229600" cy="1143001"/>
          </a:xfrm>
        </p:spPr>
        <p:txBody>
          <a:bodyPr/>
          <a:lstStyle/>
          <a:p>
            <a:pPr algn="r"/>
            <a:r>
              <a:rPr lang="hu-HU" sz="2800" b="1" smtClean="0">
                <a:solidFill>
                  <a:schemeClr val="bg1"/>
                </a:solidFill>
              </a:rPr>
              <a:t>Megrendelés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76375" y="5157788"/>
            <a:ext cx="6696075" cy="168433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hu-HU" sz="2800" b="1" u="sng" smtClean="0">
                <a:solidFill>
                  <a:srgbClr val="C00000"/>
                </a:solidFill>
                <a:hlinkClick r:id="rId4"/>
              </a:rPr>
              <a:t>sales@virusbuster.hu</a:t>
            </a:r>
            <a:endParaRPr lang="hu-HU" sz="2800" b="1" u="sng" smtClean="0">
              <a:solidFill>
                <a:srgbClr val="C00000"/>
              </a:solidFill>
            </a:endParaRPr>
          </a:p>
          <a:p>
            <a:pPr algn="ctr">
              <a:buFont typeface="Arial" charset="0"/>
              <a:buNone/>
            </a:pPr>
            <a:r>
              <a:rPr lang="hu-HU" sz="2800" b="1" smtClean="0"/>
              <a:t>Fax: 06-1-382-7007</a:t>
            </a:r>
          </a:p>
          <a:p>
            <a:pPr algn="ctr">
              <a:buFont typeface="Arial" charset="0"/>
              <a:buNone/>
            </a:pPr>
            <a:r>
              <a:rPr lang="hu-HU" sz="2800" b="1" smtClean="0"/>
              <a:t>1518 Bp. Pf. 54</a:t>
            </a:r>
          </a:p>
        </p:txBody>
      </p:sp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468313" y="1268413"/>
          <a:ext cx="280828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5" imgW="6093306" imgH="4064622" progId="Word.Document.8">
                  <p:embed/>
                </p:oleObj>
              </mc:Choice>
              <mc:Fallback>
                <p:oleObj name="Document" r:id="rId5" imgW="6093306" imgH="4064622" progId="Word.Document.8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268413"/>
                        <a:ext cx="2808287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Kép 11" descr="ECDL 1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909638"/>
            <a:ext cx="3052763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Kép 12" descr="ECDL 2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4825" y="908050"/>
            <a:ext cx="30543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Kép 13" descr="ECDL 3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1238" y="909638"/>
            <a:ext cx="3052762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</TotalTime>
  <Words>392</Words>
  <Application>Microsoft Office PowerPoint</Application>
  <PresentationFormat>Diavetítés a képernyőre (4:3 oldalarány)</PresentationFormat>
  <Paragraphs>124</Paragraphs>
  <Slides>10</Slides>
  <Notes>4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2" baseType="lpstr">
      <vt:lpstr>Office-téma</vt:lpstr>
      <vt:lpstr>Document</vt:lpstr>
      <vt:lpstr>PowerPoint bemutató</vt:lpstr>
      <vt:lpstr>VirusBuster Kft. </vt:lpstr>
      <vt:lpstr>PowerPoint bemutató</vt:lpstr>
      <vt:lpstr>PowerPoint bemutató</vt:lpstr>
      <vt:lpstr>Az „Aktív Hálózati Védelem” csomag</vt:lpstr>
      <vt:lpstr>A központilag felügyelt vírusvédelem</vt:lpstr>
      <vt:lpstr>Támogatás</vt:lpstr>
      <vt:lpstr>Ajánlatunk</vt:lpstr>
      <vt:lpstr>Megrendelés</vt:lpstr>
      <vt:lpstr>Köszönjük megtisztelő figyelmüket!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Ferenc VASPORI (VBuster)</dc:creator>
  <cp:lastModifiedBy>Szedlmayer Bea</cp:lastModifiedBy>
  <cp:revision>101</cp:revision>
  <dcterms:created xsi:type="dcterms:W3CDTF">2011-05-03T07:17:59Z</dcterms:created>
  <dcterms:modified xsi:type="dcterms:W3CDTF">2011-05-23T08:39:18Z</dcterms:modified>
</cp:coreProperties>
</file>