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omments/comment1.xml" ContentType="application/vnd.openxmlformats-officedocument.presentationml.comments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66"/>
  </p:notesMasterIdLst>
  <p:handoutMasterIdLst>
    <p:handoutMasterId r:id="rId67"/>
  </p:handoutMasterIdLst>
  <p:sldIdLst>
    <p:sldId id="257" r:id="rId2"/>
    <p:sldId id="261" r:id="rId3"/>
    <p:sldId id="262" r:id="rId4"/>
    <p:sldId id="280" r:id="rId5"/>
    <p:sldId id="274" r:id="rId6"/>
    <p:sldId id="278" r:id="rId7"/>
    <p:sldId id="386" r:id="rId8"/>
    <p:sldId id="389" r:id="rId9"/>
    <p:sldId id="387" r:id="rId10"/>
    <p:sldId id="392" r:id="rId11"/>
    <p:sldId id="434" r:id="rId12"/>
    <p:sldId id="279" r:id="rId13"/>
    <p:sldId id="419" r:id="rId14"/>
    <p:sldId id="423" r:id="rId15"/>
    <p:sldId id="425" r:id="rId16"/>
    <p:sldId id="424" r:id="rId17"/>
    <p:sldId id="395" r:id="rId18"/>
    <p:sldId id="396" r:id="rId19"/>
    <p:sldId id="397" r:id="rId20"/>
    <p:sldId id="412" r:id="rId21"/>
    <p:sldId id="427" r:id="rId22"/>
    <p:sldId id="426" r:id="rId23"/>
    <p:sldId id="398" r:id="rId24"/>
    <p:sldId id="399" r:id="rId25"/>
    <p:sldId id="400" r:id="rId26"/>
    <p:sldId id="401" r:id="rId27"/>
    <p:sldId id="402" r:id="rId28"/>
    <p:sldId id="283" r:id="rId29"/>
    <p:sldId id="415" r:id="rId30"/>
    <p:sldId id="429" r:id="rId31"/>
    <p:sldId id="285" r:id="rId32"/>
    <p:sldId id="286" r:id="rId33"/>
    <p:sldId id="377" r:id="rId34"/>
    <p:sldId id="430" r:id="rId35"/>
    <p:sldId id="435" r:id="rId36"/>
    <p:sldId id="432" r:id="rId37"/>
    <p:sldId id="436" r:id="rId38"/>
    <p:sldId id="376" r:id="rId39"/>
    <p:sldId id="431" r:id="rId40"/>
    <p:sldId id="433" r:id="rId41"/>
    <p:sldId id="380" r:id="rId42"/>
    <p:sldId id="382" r:id="rId43"/>
    <p:sldId id="383" r:id="rId44"/>
    <p:sldId id="413" r:id="rId45"/>
    <p:sldId id="411" r:id="rId46"/>
    <p:sldId id="414" r:id="rId47"/>
    <p:sldId id="379" r:id="rId48"/>
    <p:sldId id="418" r:id="rId49"/>
    <p:sldId id="267" r:id="rId50"/>
    <p:sldId id="269" r:id="rId51"/>
    <p:sldId id="270" r:id="rId52"/>
    <p:sldId id="271" r:id="rId53"/>
    <p:sldId id="422" r:id="rId54"/>
    <p:sldId id="421" r:id="rId55"/>
    <p:sldId id="420" r:id="rId56"/>
    <p:sldId id="409" r:id="rId57"/>
    <p:sldId id="410" r:id="rId58"/>
    <p:sldId id="381" r:id="rId59"/>
    <p:sldId id="404" r:id="rId60"/>
    <p:sldId id="405" r:id="rId61"/>
    <p:sldId id="406" r:id="rId62"/>
    <p:sldId id="407" r:id="rId63"/>
    <p:sldId id="408" r:id="rId64"/>
    <p:sldId id="375" r:id="rId65"/>
  </p:sldIdLst>
  <p:sldSz cx="12192000" cy="6858000"/>
  <p:notesSz cx="6858000" cy="9144000"/>
  <p:defaultTextStyle>
    <a:defPPr rtl="0">
      <a:defRPr lang="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amcsik János" initials="AJ" lastIdx="1" clrIdx="0">
    <p:extLst>
      <p:ext uri="{19B8F6BF-5375-455C-9EA6-DF929625EA0E}">
        <p15:presenceInfo xmlns:p15="http://schemas.microsoft.com/office/powerpoint/2012/main" userId="S::ADAMCSIK@uniduna.hu::dcff28bd-8291-4e6a-bed4-5e4ad05b7bc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CC6D6"/>
    <a:srgbClr val="3488A0"/>
    <a:srgbClr val="57903F"/>
    <a:srgbClr val="B8D233"/>
    <a:srgbClr val="344529"/>
    <a:srgbClr val="2B3922"/>
    <a:srgbClr val="2E3722"/>
    <a:srgbClr val="FCF7F1"/>
    <a:srgbClr val="F8D22F"/>
    <a:srgbClr val="F03F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254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commentAuthors" Target="commentAuthors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4-09T00:00:18.613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svg"/><Relationship Id="rId1" Type="http://schemas.openxmlformats.org/officeDocument/2006/relationships/image" Target="../media/image5.png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66772-F185-4D58-B8BB-E9370D7A7A2B}" type="doc">
      <dgm:prSet loTypeId="urn:microsoft.com/office/officeart/2018/5/layout/IconCircleLabelList" loCatId="icon" qsTypeId="urn:microsoft.com/office/officeart/2005/8/quickstyle/3d1" qsCatId="3D" csTypeId="urn:microsoft.com/office/officeart/2018/5/colors/Iconchunking_neutralicon_colorful1" csCatId="colorful" phldr="1"/>
      <dgm:spPr/>
      <dgm:t>
        <a:bodyPr rtlCol="0"/>
        <a:lstStyle/>
        <a:p>
          <a:pPr rtl="0"/>
          <a:endParaRPr lang="en-US"/>
        </a:p>
      </dgm:t>
    </dgm:pt>
    <dgm:pt modelId="{40FC4FFE-8987-4A26-B7F4-8A516F18ADA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Törvényi SZABÁLYOZÁS</a:t>
          </a:r>
        </a:p>
      </dgm:t>
    </dgm:pt>
    <dgm:pt modelId="{CAD7EF86-FB23-41F6-BF42-040B36DEFDB1}" type="par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5B62599A-5C9B-48E7-896E-EA782AC60C8B}" type="sibTrans" cxnId="{C7AD8469-3C68-4AF9-AB82-79B0043AA120}">
      <dgm:prSet/>
      <dgm:spPr/>
      <dgm:t>
        <a:bodyPr rtlCol="0"/>
        <a:lstStyle/>
        <a:p>
          <a:pPr rtl="0"/>
          <a:endParaRPr lang="en-US"/>
        </a:p>
      </dgm:t>
    </dgm:pt>
    <dgm:pt modelId="{49225C73-1633-42F1-AB3B-7CB183E5F8B8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FELNŐTTKÉPZÉS</a:t>
          </a:r>
        </a:p>
      </dgm:t>
    </dgm:pt>
    <dgm:pt modelId="{1A0E2090-1D4F-438A-8766-B6030CE01ADD}" type="par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9646853A-8964-4519-A5B1-0B7D18B2983D}" type="sibTrans" cxnId="{A9154303-8225-4248-91DC-1B0156A35F07}">
      <dgm:prSet/>
      <dgm:spPr/>
      <dgm:t>
        <a:bodyPr rtlCol="0"/>
        <a:lstStyle/>
        <a:p>
          <a:pPr rtl="0"/>
          <a:endParaRPr lang="en-US"/>
        </a:p>
      </dgm:t>
    </dgm:pt>
    <dgm:pt modelId="{1C383F32-22E8-4F62-A3E0-BDC3D5F48992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Elektronikus aláírás</a:t>
          </a:r>
        </a:p>
      </dgm:t>
    </dgm:pt>
    <dgm:pt modelId="{A7920A2F-3244-4159-AF04-6A1D38B7B317}" type="par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8500F72A-2C6D-4FDF-9C1D-CA691380EB0B}" type="sibTrans" cxnId="{C4CCE57E-E871-46D6-BAD5-880252C95D22}">
      <dgm:prSet/>
      <dgm:spPr/>
      <dgm:t>
        <a:bodyPr rtlCol="0"/>
        <a:lstStyle/>
        <a:p>
          <a:pPr rtl="0"/>
          <a:endParaRPr lang="en-US"/>
        </a:p>
      </dgm:t>
    </dgm:pt>
    <dgm:pt modelId="{E8875F74-3BDC-4DA3-8513-4991E267FA2E}">
      <dgm:prSet/>
      <dgm:spPr/>
      <dgm:t>
        <a:bodyPr rtlCol="0"/>
        <a:lstStyle/>
        <a:p>
          <a:pPr>
            <a:lnSpc>
              <a:spcPct val="100000"/>
            </a:lnSpc>
            <a:defRPr cap="all"/>
          </a:pPr>
          <a:r>
            <a:rPr lang="hu" dirty="0"/>
            <a:t>Elektronikus aláírás Készítése</a:t>
          </a:r>
        </a:p>
      </dgm:t>
    </dgm:pt>
    <dgm:pt modelId="{E6DAEA85-9CF7-47EC-8C38-1B125D46F34F}" type="parTrans" cxnId="{88787F1E-F6DB-4A87-81D8-93CEC530BB42}">
      <dgm:prSet/>
      <dgm:spPr/>
      <dgm:t>
        <a:bodyPr/>
        <a:lstStyle/>
        <a:p>
          <a:endParaRPr lang="hu-HU"/>
        </a:p>
      </dgm:t>
    </dgm:pt>
    <dgm:pt modelId="{94C8F42B-76A3-4D7D-AF03-8BF78E42DF58}" type="sibTrans" cxnId="{88787F1E-F6DB-4A87-81D8-93CEC530BB42}">
      <dgm:prSet/>
      <dgm:spPr/>
      <dgm:t>
        <a:bodyPr/>
        <a:lstStyle/>
        <a:p>
          <a:endParaRPr lang="hu-HU"/>
        </a:p>
      </dgm:t>
    </dgm:pt>
    <dgm:pt modelId="{50B3CE7C-E10B-4E23-BD93-03664997C932}" type="pres">
      <dgm:prSet presAssocID="{01A66772-F185-4D58-B8BB-E9370D7A7A2B}" presName="root" presStyleCnt="0">
        <dgm:presLayoutVars>
          <dgm:dir/>
          <dgm:resizeHandles val="exact"/>
        </dgm:presLayoutVars>
      </dgm:prSet>
      <dgm:spPr/>
    </dgm:pt>
    <dgm:pt modelId="{DE9CE479-E4AE-4283-AEF1-10C1535B4324}" type="pres">
      <dgm:prSet presAssocID="{40FC4FFE-8987-4A26-B7F4-8A516F18ADAE}" presName="compNode" presStyleCnt="0"/>
      <dgm:spPr/>
    </dgm:pt>
    <dgm:pt modelId="{B59FCF02-CAD2-4D6F-9542-AD86711168CA}" type="pres">
      <dgm:prSet presAssocID="{40FC4FFE-8987-4A26-B7F4-8A516F18ADAE}" presName="iconBgRect" presStyleLbl="bgShp" presStyleIdx="0" presStyleCnt="4"/>
      <dgm:spPr/>
    </dgm:pt>
    <dgm:pt modelId="{7C175B98-93F4-4D7C-BB95-1514AB879CD5}" type="pres">
      <dgm:prSet presAssocID="{40FC4FFE-8987-4A26-B7F4-8A516F18ADA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érfi bíró egyszínű kitöltéssel"/>
        </a:ext>
      </dgm:extLst>
    </dgm:pt>
    <dgm:pt modelId="{677A3090-5F01-43FD-9FA6-C0420AD80FD6}" type="pres">
      <dgm:prSet presAssocID="{40FC4FFE-8987-4A26-B7F4-8A516F18ADAE}" presName="spaceRect" presStyleCnt="0"/>
      <dgm:spPr/>
    </dgm:pt>
    <dgm:pt modelId="{127117FB-F8A7-4A20-A8A7-EC686DDC76D0}" type="pres">
      <dgm:prSet presAssocID="{40FC4FFE-8987-4A26-B7F4-8A516F18ADAE}" presName="textRect" presStyleLbl="revTx" presStyleIdx="0" presStyleCnt="4">
        <dgm:presLayoutVars>
          <dgm:chMax val="1"/>
          <dgm:chPref val="1"/>
        </dgm:presLayoutVars>
      </dgm:prSet>
      <dgm:spPr/>
    </dgm:pt>
    <dgm:pt modelId="{FD1EED9C-83D3-41AD-A09B-D3B36354168F}" type="pres">
      <dgm:prSet presAssocID="{5B62599A-5C9B-48E7-896E-EA782AC60C8B}" presName="sibTrans" presStyleCnt="0"/>
      <dgm:spPr/>
    </dgm:pt>
    <dgm:pt modelId="{C998AB0A-577D-44AA-A068-F634DDE7BD47}" type="pres">
      <dgm:prSet presAssocID="{49225C73-1633-42F1-AB3B-7CB183E5F8B8}" presName="compNode" presStyleCnt="0"/>
      <dgm:spPr/>
    </dgm:pt>
    <dgm:pt modelId="{BCD8CDD9-0C56-4401-ADB1-8B48DAB2C96F}" type="pres">
      <dgm:prSet presAssocID="{49225C73-1633-42F1-AB3B-7CB183E5F8B8}" presName="iconBgRect" presStyleLbl="bgShp" presStyleIdx="1" presStyleCnt="4"/>
      <dgm:spPr/>
    </dgm:pt>
    <dgm:pt modelId="{DB4CA7C4-FCA1-4127-B20A-2A5C031A3CF4}" type="pres">
      <dgm:prSet presAssocID="{49225C73-1633-42F1-AB3B-7CB183E5F8B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Gyerekek körvonalas"/>
        </a:ext>
      </dgm:extLst>
    </dgm:pt>
    <dgm:pt modelId="{9B0C8FBF-0BDD-48A5-967E-F3FE71659F6A}" type="pres">
      <dgm:prSet presAssocID="{49225C73-1633-42F1-AB3B-7CB183E5F8B8}" presName="spaceRect" presStyleCnt="0"/>
      <dgm:spPr/>
    </dgm:pt>
    <dgm:pt modelId="{7E6FE37A-5DB0-4899-9FCB-0CE39BC185F8}" type="pres">
      <dgm:prSet presAssocID="{49225C73-1633-42F1-AB3B-7CB183E5F8B8}" presName="textRect" presStyleLbl="revTx" presStyleIdx="1" presStyleCnt="4">
        <dgm:presLayoutVars>
          <dgm:chMax val="1"/>
          <dgm:chPref val="1"/>
        </dgm:presLayoutVars>
      </dgm:prSet>
      <dgm:spPr/>
    </dgm:pt>
    <dgm:pt modelId="{5A266296-0042-402F-92EF-D59AB148E92E}" type="pres">
      <dgm:prSet presAssocID="{9646853A-8964-4519-A5B1-0B7D18B2983D}" presName="sibTrans" presStyleCnt="0"/>
      <dgm:spPr/>
    </dgm:pt>
    <dgm:pt modelId="{ECFA770B-DE2C-4683-A038-58D0FE44BC27}" type="pres">
      <dgm:prSet presAssocID="{1C383F32-22E8-4F62-A3E0-BDC3D5F48992}" presName="compNode" presStyleCnt="0"/>
      <dgm:spPr/>
    </dgm:pt>
    <dgm:pt modelId="{FF93E135-77D6-48A0-8871-9BC93D705D06}" type="pres">
      <dgm:prSet presAssocID="{1C383F32-22E8-4F62-A3E0-BDC3D5F48992}" presName="iconBgRect" presStyleLbl="bgShp" presStyleIdx="2" presStyleCnt="4"/>
      <dgm:spPr/>
    </dgm:pt>
    <dgm:pt modelId="{39509775-983E-4110-B989-EE2CD6514BE0}" type="pres">
      <dgm:prSet presAssocID="{1C383F32-22E8-4F62-A3E0-BDC3D5F48992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Aláírás körvonalas"/>
        </a:ext>
      </dgm:extLst>
    </dgm:pt>
    <dgm:pt modelId="{493B43B2-705C-4AE5-8A77-D8DEEDA1B5CF}" type="pres">
      <dgm:prSet presAssocID="{1C383F32-22E8-4F62-A3E0-BDC3D5F48992}" presName="spaceRect" presStyleCnt="0"/>
      <dgm:spPr/>
    </dgm:pt>
    <dgm:pt modelId="{1AEDC777-00B3-41D7-9AE1-23D741E941C3}" type="pres">
      <dgm:prSet presAssocID="{1C383F32-22E8-4F62-A3E0-BDC3D5F48992}" presName="textRect" presStyleLbl="revTx" presStyleIdx="2" presStyleCnt="4">
        <dgm:presLayoutVars>
          <dgm:chMax val="1"/>
          <dgm:chPref val="1"/>
        </dgm:presLayoutVars>
      </dgm:prSet>
      <dgm:spPr/>
    </dgm:pt>
    <dgm:pt modelId="{1DC2E844-D0B4-4407-8B08-7912A4AA5AD3}" type="pres">
      <dgm:prSet presAssocID="{8500F72A-2C6D-4FDF-9C1D-CA691380EB0B}" presName="sibTrans" presStyleCnt="0"/>
      <dgm:spPr/>
    </dgm:pt>
    <dgm:pt modelId="{D92B7417-0384-432D-B017-A62B3D80D3F4}" type="pres">
      <dgm:prSet presAssocID="{E8875F74-3BDC-4DA3-8513-4991E267FA2E}" presName="compNode" presStyleCnt="0"/>
      <dgm:spPr/>
    </dgm:pt>
    <dgm:pt modelId="{852890F9-2342-4649-B2CE-4839FA6FA411}" type="pres">
      <dgm:prSet presAssocID="{E8875F74-3BDC-4DA3-8513-4991E267FA2E}" presName="iconBgRect" presStyleLbl="bgShp" presStyleIdx="3" presStyleCnt="4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</dgm:pt>
    <dgm:pt modelId="{9AAA1171-2E98-4AE9-BC0F-27417CEBED1D}" type="pres">
      <dgm:prSet presAssocID="{E8875F74-3BDC-4DA3-8513-4991E267FA2E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elhasználói felület körvonalas"/>
        </a:ext>
      </dgm:extLst>
    </dgm:pt>
    <dgm:pt modelId="{0BE348F3-2F51-42F2-B6A9-9FFBAC484E71}" type="pres">
      <dgm:prSet presAssocID="{E8875F74-3BDC-4DA3-8513-4991E267FA2E}" presName="spaceRect" presStyleCnt="0"/>
      <dgm:spPr/>
    </dgm:pt>
    <dgm:pt modelId="{70C6F86C-0D62-470C-AC3A-0CFB06BBDD79}" type="pres">
      <dgm:prSet presAssocID="{E8875F74-3BDC-4DA3-8513-4991E267FA2E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A9154303-8225-4248-91DC-1B0156A35F07}" srcId="{01A66772-F185-4D58-B8BB-E9370D7A7A2B}" destId="{49225C73-1633-42F1-AB3B-7CB183E5F8B8}" srcOrd="1" destOrd="0" parTransId="{1A0E2090-1D4F-438A-8766-B6030CE01ADD}" sibTransId="{9646853A-8964-4519-A5B1-0B7D18B2983D}"/>
    <dgm:cxn modelId="{88787F1E-F6DB-4A87-81D8-93CEC530BB42}" srcId="{01A66772-F185-4D58-B8BB-E9370D7A7A2B}" destId="{E8875F74-3BDC-4DA3-8513-4991E267FA2E}" srcOrd="3" destOrd="0" parTransId="{E6DAEA85-9CF7-47EC-8C38-1B125D46F34F}" sibTransId="{94C8F42B-76A3-4D7D-AF03-8BF78E42DF58}"/>
    <dgm:cxn modelId="{7A710F69-5154-4855-ACF5-BC7C1BF85A80}" type="presOf" srcId="{49225C73-1633-42F1-AB3B-7CB183E5F8B8}" destId="{7E6FE37A-5DB0-4899-9FCB-0CE39BC185F8}" srcOrd="0" destOrd="0" presId="urn:microsoft.com/office/officeart/2018/5/layout/IconCircleLabelList"/>
    <dgm:cxn modelId="{C7AD8469-3C68-4AF9-AB82-79B0043AA120}" srcId="{01A66772-F185-4D58-B8BB-E9370D7A7A2B}" destId="{40FC4FFE-8987-4A26-B7F4-8A516F18ADAE}" srcOrd="0" destOrd="0" parTransId="{CAD7EF86-FB23-41F6-BF42-040B36DEFDB1}" sibTransId="{5B62599A-5C9B-48E7-896E-EA782AC60C8B}"/>
    <dgm:cxn modelId="{676D3A6A-6EA7-4483-BB12-0BD4A7D7AF9D}" type="presOf" srcId="{01A66772-F185-4D58-B8BB-E9370D7A7A2B}" destId="{50B3CE7C-E10B-4E23-BD93-03664997C932}" srcOrd="0" destOrd="0" presId="urn:microsoft.com/office/officeart/2018/5/layout/IconCircleLabelList"/>
    <dgm:cxn modelId="{1496FC70-DB8B-48D4-98DE-DD2856E389EE}" type="presOf" srcId="{1C383F32-22E8-4F62-A3E0-BDC3D5F48992}" destId="{1AEDC777-00B3-41D7-9AE1-23D741E941C3}" srcOrd="0" destOrd="0" presId="urn:microsoft.com/office/officeart/2018/5/layout/IconCircleLabelList"/>
    <dgm:cxn modelId="{C4CCE57E-E871-46D6-BAD5-880252C95D22}" srcId="{01A66772-F185-4D58-B8BB-E9370D7A7A2B}" destId="{1C383F32-22E8-4F62-A3E0-BDC3D5F48992}" srcOrd="2" destOrd="0" parTransId="{A7920A2F-3244-4159-AF04-6A1D38B7B317}" sibTransId="{8500F72A-2C6D-4FDF-9C1D-CA691380EB0B}"/>
    <dgm:cxn modelId="{355227E3-55E0-4343-BC8D-FC0EB1694F48}" type="presOf" srcId="{40FC4FFE-8987-4A26-B7F4-8A516F18ADAE}" destId="{127117FB-F8A7-4A20-A8A7-EC686DDC76D0}" srcOrd="0" destOrd="0" presId="urn:microsoft.com/office/officeart/2018/5/layout/IconCircleLabelList"/>
    <dgm:cxn modelId="{291815FD-8F79-4A4C-8D26-65A375F58569}" type="presOf" srcId="{E8875F74-3BDC-4DA3-8513-4991E267FA2E}" destId="{70C6F86C-0D62-470C-AC3A-0CFB06BBDD79}" srcOrd="0" destOrd="0" presId="urn:microsoft.com/office/officeart/2018/5/layout/IconCircleLabelList"/>
    <dgm:cxn modelId="{555498CB-3ED1-404E-A25F-EB243EFC5FB1}" type="presParOf" srcId="{50B3CE7C-E10B-4E23-BD93-03664997C932}" destId="{DE9CE479-E4AE-4283-AEF1-10C1535B4324}" srcOrd="0" destOrd="0" presId="urn:microsoft.com/office/officeart/2018/5/layout/IconCircleLabelList"/>
    <dgm:cxn modelId="{11F12D49-CD08-4D50-BD13-3ECBC3A476A4}" type="presParOf" srcId="{DE9CE479-E4AE-4283-AEF1-10C1535B4324}" destId="{B59FCF02-CAD2-4D6F-9542-AD86711168CA}" srcOrd="0" destOrd="0" presId="urn:microsoft.com/office/officeart/2018/5/layout/IconCircleLabelList"/>
    <dgm:cxn modelId="{F443A659-540B-487B-97F9-49219CF60D6B}" type="presParOf" srcId="{DE9CE479-E4AE-4283-AEF1-10C1535B4324}" destId="{7C175B98-93F4-4D7C-BB95-1514AB879CD5}" srcOrd="1" destOrd="0" presId="urn:microsoft.com/office/officeart/2018/5/layout/IconCircleLabelList"/>
    <dgm:cxn modelId="{A503D7AB-7D64-4163-93B5-1CEEDAE81823}" type="presParOf" srcId="{DE9CE479-E4AE-4283-AEF1-10C1535B4324}" destId="{677A3090-5F01-43FD-9FA6-C0420AD80FD6}" srcOrd="2" destOrd="0" presId="urn:microsoft.com/office/officeart/2018/5/layout/IconCircleLabelList"/>
    <dgm:cxn modelId="{780188ED-7DCE-45BB-B6AF-91BE48969612}" type="presParOf" srcId="{DE9CE479-E4AE-4283-AEF1-10C1535B4324}" destId="{127117FB-F8A7-4A20-A8A7-EC686DDC76D0}" srcOrd="3" destOrd="0" presId="urn:microsoft.com/office/officeart/2018/5/layout/IconCircleLabelList"/>
    <dgm:cxn modelId="{155719F8-A89B-4E96-BC49-C48BC717F480}" type="presParOf" srcId="{50B3CE7C-E10B-4E23-BD93-03664997C932}" destId="{FD1EED9C-83D3-41AD-A09B-D3B36354168F}" srcOrd="1" destOrd="0" presId="urn:microsoft.com/office/officeart/2018/5/layout/IconCircleLabelList"/>
    <dgm:cxn modelId="{2772E199-56B0-4310-A55E-67D00CA3E59E}" type="presParOf" srcId="{50B3CE7C-E10B-4E23-BD93-03664997C932}" destId="{C998AB0A-577D-44AA-A068-F634DDE7BD47}" srcOrd="2" destOrd="0" presId="urn:microsoft.com/office/officeart/2018/5/layout/IconCircleLabelList"/>
    <dgm:cxn modelId="{4E351D18-D97F-4B92-A608-2E9600B91C28}" type="presParOf" srcId="{C998AB0A-577D-44AA-A068-F634DDE7BD47}" destId="{BCD8CDD9-0C56-4401-ADB1-8B48DAB2C96F}" srcOrd="0" destOrd="0" presId="urn:microsoft.com/office/officeart/2018/5/layout/IconCircleLabelList"/>
    <dgm:cxn modelId="{B3DC724C-4569-4E9D-BD5A-49E4CD991FD0}" type="presParOf" srcId="{C998AB0A-577D-44AA-A068-F634DDE7BD47}" destId="{DB4CA7C4-FCA1-4127-B20A-2A5C031A3CF4}" srcOrd="1" destOrd="0" presId="urn:microsoft.com/office/officeart/2018/5/layout/IconCircleLabelList"/>
    <dgm:cxn modelId="{AD1AB552-CCE0-4911-BB9E-5D4A60B21F4F}" type="presParOf" srcId="{C998AB0A-577D-44AA-A068-F634DDE7BD47}" destId="{9B0C8FBF-0BDD-48A5-967E-F3FE71659F6A}" srcOrd="2" destOrd="0" presId="urn:microsoft.com/office/officeart/2018/5/layout/IconCircleLabelList"/>
    <dgm:cxn modelId="{8558F796-2D01-40FE-A21A-7530EEBC3BC3}" type="presParOf" srcId="{C998AB0A-577D-44AA-A068-F634DDE7BD47}" destId="{7E6FE37A-5DB0-4899-9FCB-0CE39BC185F8}" srcOrd="3" destOrd="0" presId="urn:microsoft.com/office/officeart/2018/5/layout/IconCircleLabelList"/>
    <dgm:cxn modelId="{1532E2BE-82E9-40A4-A6F7-40B60FC879AE}" type="presParOf" srcId="{50B3CE7C-E10B-4E23-BD93-03664997C932}" destId="{5A266296-0042-402F-92EF-D59AB148E92E}" srcOrd="3" destOrd="0" presId="urn:microsoft.com/office/officeart/2018/5/layout/IconCircleLabelList"/>
    <dgm:cxn modelId="{3A7F4DB9-1469-4F58-B633-24B7EEE084D1}" type="presParOf" srcId="{50B3CE7C-E10B-4E23-BD93-03664997C932}" destId="{ECFA770B-DE2C-4683-A038-58D0FE44BC27}" srcOrd="4" destOrd="0" presId="urn:microsoft.com/office/officeart/2018/5/layout/IconCircleLabelList"/>
    <dgm:cxn modelId="{91311827-CDAC-4BA8-B4A3-117AFD1CEE2D}" type="presParOf" srcId="{ECFA770B-DE2C-4683-A038-58D0FE44BC27}" destId="{FF93E135-77D6-48A0-8871-9BC93D705D06}" srcOrd="0" destOrd="0" presId="urn:microsoft.com/office/officeart/2018/5/layout/IconCircleLabelList"/>
    <dgm:cxn modelId="{83B7CA40-11B7-4507-8422-A40F02D469B2}" type="presParOf" srcId="{ECFA770B-DE2C-4683-A038-58D0FE44BC27}" destId="{39509775-983E-4110-B989-EE2CD6514BE0}" srcOrd="1" destOrd="0" presId="urn:microsoft.com/office/officeart/2018/5/layout/IconCircleLabelList"/>
    <dgm:cxn modelId="{A44BB251-01EB-4DEF-A28C-6D495183E4DC}" type="presParOf" srcId="{ECFA770B-DE2C-4683-A038-58D0FE44BC27}" destId="{493B43B2-705C-4AE5-8A77-D8DEEDA1B5CF}" srcOrd="2" destOrd="0" presId="urn:microsoft.com/office/officeart/2018/5/layout/IconCircleLabelList"/>
    <dgm:cxn modelId="{1EFA52DF-3C80-4DAA-BED6-AFE2F81796B2}" type="presParOf" srcId="{ECFA770B-DE2C-4683-A038-58D0FE44BC27}" destId="{1AEDC777-00B3-41D7-9AE1-23D741E941C3}" srcOrd="3" destOrd="0" presId="urn:microsoft.com/office/officeart/2018/5/layout/IconCircleLabelList"/>
    <dgm:cxn modelId="{8232223D-8A16-492B-9B44-DC64FCEB203E}" type="presParOf" srcId="{50B3CE7C-E10B-4E23-BD93-03664997C932}" destId="{1DC2E844-D0B4-4407-8B08-7912A4AA5AD3}" srcOrd="5" destOrd="0" presId="urn:microsoft.com/office/officeart/2018/5/layout/IconCircleLabelList"/>
    <dgm:cxn modelId="{963FA7FA-5F30-4867-8F0A-A636470039F9}" type="presParOf" srcId="{50B3CE7C-E10B-4E23-BD93-03664997C932}" destId="{D92B7417-0384-432D-B017-A62B3D80D3F4}" srcOrd="6" destOrd="0" presId="urn:microsoft.com/office/officeart/2018/5/layout/IconCircleLabelList"/>
    <dgm:cxn modelId="{E168D992-BB68-41B3-88E5-54B3FA545C37}" type="presParOf" srcId="{D92B7417-0384-432D-B017-A62B3D80D3F4}" destId="{852890F9-2342-4649-B2CE-4839FA6FA411}" srcOrd="0" destOrd="0" presId="urn:microsoft.com/office/officeart/2018/5/layout/IconCircleLabelList"/>
    <dgm:cxn modelId="{9F2E1523-5088-431A-BE51-590F2F1ABA0D}" type="presParOf" srcId="{D92B7417-0384-432D-B017-A62B3D80D3F4}" destId="{9AAA1171-2E98-4AE9-BC0F-27417CEBED1D}" srcOrd="1" destOrd="0" presId="urn:microsoft.com/office/officeart/2018/5/layout/IconCircleLabelList"/>
    <dgm:cxn modelId="{524275F0-06E1-4DBC-99C6-88D0DEF8D623}" type="presParOf" srcId="{D92B7417-0384-432D-B017-A62B3D80D3F4}" destId="{0BE348F3-2F51-42F2-B6A9-9FFBAC484E71}" srcOrd="2" destOrd="0" presId="urn:microsoft.com/office/officeart/2018/5/layout/IconCircleLabelList"/>
    <dgm:cxn modelId="{2CF17453-BDA1-4FF1-BFF2-0B7C26760794}" type="presParOf" srcId="{D92B7417-0384-432D-B017-A62B3D80D3F4}" destId="{70C6F86C-0D62-470C-AC3A-0CFB06BBDD79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4E19E1-270D-4F19-9524-094F49AFD504}" type="doc">
      <dgm:prSet loTypeId="urn:microsoft.com/office/officeart/2005/8/layout/arrow5" loCatId="process" qsTypeId="urn:microsoft.com/office/officeart/2005/8/quickstyle/3d9" qsCatId="3D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ABDF8E11-A9FF-4C6D-A30A-1076D703C2AF}">
      <dgm:prSet phldrT="[Szöveg]"/>
      <dgm:spPr/>
      <dgm:t>
        <a:bodyPr/>
        <a:lstStyle/>
        <a:p>
          <a:r>
            <a:rPr lang="hu-HU" dirty="0"/>
            <a:t>papír</a:t>
          </a:r>
        </a:p>
      </dgm:t>
    </dgm:pt>
    <dgm:pt modelId="{3F6B9516-FCF3-495D-9375-56645A27AD3B}" type="parTrans" cxnId="{60E62B20-AED7-494F-94CE-3F8E96952B42}">
      <dgm:prSet/>
      <dgm:spPr/>
      <dgm:t>
        <a:bodyPr/>
        <a:lstStyle/>
        <a:p>
          <a:endParaRPr lang="hu-HU"/>
        </a:p>
      </dgm:t>
    </dgm:pt>
    <dgm:pt modelId="{1CB72A90-D780-47C9-8A75-2BC9F470DF76}" type="sibTrans" cxnId="{60E62B20-AED7-494F-94CE-3F8E96952B42}">
      <dgm:prSet/>
      <dgm:spPr/>
      <dgm:t>
        <a:bodyPr/>
        <a:lstStyle/>
        <a:p>
          <a:endParaRPr lang="hu-HU"/>
        </a:p>
      </dgm:t>
    </dgm:pt>
    <dgm:pt modelId="{2A563EAA-689E-44CD-9483-1F7AA890DD0A}">
      <dgm:prSet phldrT="[Szöveg]"/>
      <dgm:spPr/>
      <dgm:t>
        <a:bodyPr/>
        <a:lstStyle/>
        <a:p>
          <a:r>
            <a:rPr lang="hu-HU"/>
            <a:t>elektronikus</a:t>
          </a:r>
        </a:p>
      </dgm:t>
    </dgm:pt>
    <dgm:pt modelId="{E6062B60-6365-4866-B91B-1399EBB848F0}" type="parTrans" cxnId="{5E0B66BC-10E4-412C-8611-2BFD23C6766B}">
      <dgm:prSet/>
      <dgm:spPr/>
      <dgm:t>
        <a:bodyPr/>
        <a:lstStyle/>
        <a:p>
          <a:endParaRPr lang="hu-HU"/>
        </a:p>
      </dgm:t>
    </dgm:pt>
    <dgm:pt modelId="{DF91BF85-49BD-40F0-ACF6-9AEAE3FB0B14}" type="sibTrans" cxnId="{5E0B66BC-10E4-412C-8611-2BFD23C6766B}">
      <dgm:prSet/>
      <dgm:spPr/>
      <dgm:t>
        <a:bodyPr/>
        <a:lstStyle/>
        <a:p>
          <a:endParaRPr lang="hu-HU"/>
        </a:p>
      </dgm:t>
    </dgm:pt>
    <dgm:pt modelId="{4C39660D-1442-4849-AA4E-2B8ACD294811}" type="pres">
      <dgm:prSet presAssocID="{464E19E1-270D-4F19-9524-094F49AFD504}" presName="diagram" presStyleCnt="0">
        <dgm:presLayoutVars>
          <dgm:dir/>
          <dgm:resizeHandles val="exact"/>
        </dgm:presLayoutVars>
      </dgm:prSet>
      <dgm:spPr/>
    </dgm:pt>
    <dgm:pt modelId="{2A0ECB1A-9C78-4B9D-A065-B0C662E060E1}" type="pres">
      <dgm:prSet presAssocID="{ABDF8E11-A9FF-4C6D-A30A-1076D703C2AF}" presName="arrow" presStyleLbl="node1" presStyleIdx="0" presStyleCnt="2">
        <dgm:presLayoutVars>
          <dgm:bulletEnabled val="1"/>
        </dgm:presLayoutVars>
      </dgm:prSet>
      <dgm:spPr/>
    </dgm:pt>
    <dgm:pt modelId="{469218D1-D850-4AD5-8CD4-C5A4761F11DF}" type="pres">
      <dgm:prSet presAssocID="{2A563EAA-689E-44CD-9483-1F7AA890DD0A}" presName="arrow" presStyleLbl="node1" presStyleIdx="1" presStyleCnt="2">
        <dgm:presLayoutVars>
          <dgm:bulletEnabled val="1"/>
        </dgm:presLayoutVars>
      </dgm:prSet>
      <dgm:spPr/>
    </dgm:pt>
  </dgm:ptLst>
  <dgm:cxnLst>
    <dgm:cxn modelId="{F0026D0F-EC8E-415A-8D6C-F05B5DBDBD55}" type="presOf" srcId="{ABDF8E11-A9FF-4C6D-A30A-1076D703C2AF}" destId="{2A0ECB1A-9C78-4B9D-A065-B0C662E060E1}" srcOrd="0" destOrd="0" presId="urn:microsoft.com/office/officeart/2005/8/layout/arrow5"/>
    <dgm:cxn modelId="{60E62B20-AED7-494F-94CE-3F8E96952B42}" srcId="{464E19E1-270D-4F19-9524-094F49AFD504}" destId="{ABDF8E11-A9FF-4C6D-A30A-1076D703C2AF}" srcOrd="0" destOrd="0" parTransId="{3F6B9516-FCF3-495D-9375-56645A27AD3B}" sibTransId="{1CB72A90-D780-47C9-8A75-2BC9F470DF76}"/>
    <dgm:cxn modelId="{A731ED69-04FF-46C9-8252-5237300D782F}" type="presOf" srcId="{464E19E1-270D-4F19-9524-094F49AFD504}" destId="{4C39660D-1442-4849-AA4E-2B8ACD294811}" srcOrd="0" destOrd="0" presId="urn:microsoft.com/office/officeart/2005/8/layout/arrow5"/>
    <dgm:cxn modelId="{A5DBC68A-498F-4D52-996F-66D4C897642D}" type="presOf" srcId="{2A563EAA-689E-44CD-9483-1F7AA890DD0A}" destId="{469218D1-D850-4AD5-8CD4-C5A4761F11DF}" srcOrd="0" destOrd="0" presId="urn:microsoft.com/office/officeart/2005/8/layout/arrow5"/>
    <dgm:cxn modelId="{5E0B66BC-10E4-412C-8611-2BFD23C6766B}" srcId="{464E19E1-270D-4F19-9524-094F49AFD504}" destId="{2A563EAA-689E-44CD-9483-1F7AA890DD0A}" srcOrd="1" destOrd="0" parTransId="{E6062B60-6365-4866-B91B-1399EBB848F0}" sibTransId="{DF91BF85-49BD-40F0-ACF6-9AEAE3FB0B14}"/>
    <dgm:cxn modelId="{536C3925-E3B8-4B84-B6E6-135D75ABCFE5}" type="presParOf" srcId="{4C39660D-1442-4849-AA4E-2B8ACD294811}" destId="{2A0ECB1A-9C78-4B9D-A065-B0C662E060E1}" srcOrd="0" destOrd="0" presId="urn:microsoft.com/office/officeart/2005/8/layout/arrow5"/>
    <dgm:cxn modelId="{3FD58351-C2AC-4A51-AE04-73F82F05CF79}" type="presParOf" srcId="{4C39660D-1442-4849-AA4E-2B8ACD294811}" destId="{469218D1-D850-4AD5-8CD4-C5A4761F11DF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64539E-F107-479B-BFF7-077767DB5C55}" type="doc">
      <dgm:prSet loTypeId="urn:microsoft.com/office/officeart/2005/8/layout/hierarchy3" loCatId="list" qsTypeId="urn:microsoft.com/office/officeart/2005/8/quickstyle/3d9" qsCatId="3D" csTypeId="urn:microsoft.com/office/officeart/2005/8/colors/accent2_1" csCatId="accent2" phldr="1"/>
      <dgm:spPr/>
      <dgm:t>
        <a:bodyPr/>
        <a:lstStyle/>
        <a:p>
          <a:endParaRPr lang="hu-HU"/>
        </a:p>
      </dgm:t>
    </dgm:pt>
    <dgm:pt modelId="{84F8BA11-D63A-4248-A2D9-F36AC81B315E}">
      <dgm:prSet phldrT="[Szöveg]"/>
      <dgm:spPr/>
      <dgm:t>
        <a:bodyPr/>
        <a:lstStyle/>
        <a:p>
          <a:r>
            <a:rPr lang="hu-HU" dirty="0"/>
            <a:t>minden későbbi változás észrevehető</a:t>
          </a:r>
        </a:p>
      </dgm:t>
    </dgm:pt>
    <dgm:pt modelId="{F62A972F-942B-4046-9F04-3F90372B8540}" type="parTrans" cxnId="{3CB62F36-FE64-45AD-BE2C-A745B3E5D946}">
      <dgm:prSet/>
      <dgm:spPr/>
      <dgm:t>
        <a:bodyPr/>
        <a:lstStyle/>
        <a:p>
          <a:endParaRPr lang="hu-HU"/>
        </a:p>
      </dgm:t>
    </dgm:pt>
    <dgm:pt modelId="{4EA48B39-67D8-409C-8AE9-6F848E97D7E2}" type="sibTrans" cxnId="{3CB62F36-FE64-45AD-BE2C-A745B3E5D946}">
      <dgm:prSet/>
      <dgm:spPr/>
      <dgm:t>
        <a:bodyPr/>
        <a:lstStyle/>
        <a:p>
          <a:endParaRPr lang="hu-HU"/>
        </a:p>
      </dgm:t>
    </dgm:pt>
    <dgm:pt modelId="{C11FA721-E6A2-4B22-9632-914C93315BBC}" type="pres">
      <dgm:prSet presAssocID="{2764539E-F107-479B-BFF7-077767DB5C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D695BD6-3883-4851-86F7-D1121C16CD91}" type="pres">
      <dgm:prSet presAssocID="{84F8BA11-D63A-4248-A2D9-F36AC81B315E}" presName="root" presStyleCnt="0"/>
      <dgm:spPr/>
    </dgm:pt>
    <dgm:pt modelId="{4E08D0BF-DBFC-4930-8C23-57A4505BBEDA}" type="pres">
      <dgm:prSet presAssocID="{84F8BA11-D63A-4248-A2D9-F36AC81B315E}" presName="rootComposite" presStyleCnt="0"/>
      <dgm:spPr/>
    </dgm:pt>
    <dgm:pt modelId="{684C26E0-3E8E-42D4-B880-DA8D60566622}" type="pres">
      <dgm:prSet presAssocID="{84F8BA11-D63A-4248-A2D9-F36AC81B315E}" presName="rootText" presStyleLbl="node1" presStyleIdx="0" presStyleCnt="1"/>
      <dgm:spPr/>
    </dgm:pt>
    <dgm:pt modelId="{95322032-5716-42F9-9C87-28B90F0BDB36}" type="pres">
      <dgm:prSet presAssocID="{84F8BA11-D63A-4248-A2D9-F36AC81B315E}" presName="rootConnector" presStyleLbl="node1" presStyleIdx="0" presStyleCnt="1"/>
      <dgm:spPr/>
    </dgm:pt>
    <dgm:pt modelId="{F4476121-0B3D-47F8-AB80-A525E2528C70}" type="pres">
      <dgm:prSet presAssocID="{84F8BA11-D63A-4248-A2D9-F36AC81B315E}" presName="childShape" presStyleCnt="0"/>
      <dgm:spPr/>
    </dgm:pt>
  </dgm:ptLst>
  <dgm:cxnLst>
    <dgm:cxn modelId="{4E775728-AEE4-40A4-B09B-4929435C381C}" type="presOf" srcId="{84F8BA11-D63A-4248-A2D9-F36AC81B315E}" destId="{684C26E0-3E8E-42D4-B880-DA8D60566622}" srcOrd="0" destOrd="0" presId="urn:microsoft.com/office/officeart/2005/8/layout/hierarchy3"/>
    <dgm:cxn modelId="{3CB62F36-FE64-45AD-BE2C-A745B3E5D946}" srcId="{2764539E-F107-479B-BFF7-077767DB5C55}" destId="{84F8BA11-D63A-4248-A2D9-F36AC81B315E}" srcOrd="0" destOrd="0" parTransId="{F62A972F-942B-4046-9F04-3F90372B8540}" sibTransId="{4EA48B39-67D8-409C-8AE9-6F848E97D7E2}"/>
    <dgm:cxn modelId="{3D4F9B5D-D61A-46B9-99F6-7C1B7EA73393}" type="presOf" srcId="{84F8BA11-D63A-4248-A2D9-F36AC81B315E}" destId="{95322032-5716-42F9-9C87-28B90F0BDB36}" srcOrd="1" destOrd="0" presId="urn:microsoft.com/office/officeart/2005/8/layout/hierarchy3"/>
    <dgm:cxn modelId="{8AFB7EE9-D827-45A0-9387-1E008F01899A}" type="presOf" srcId="{2764539E-F107-479B-BFF7-077767DB5C55}" destId="{C11FA721-E6A2-4B22-9632-914C93315BBC}" srcOrd="0" destOrd="0" presId="urn:microsoft.com/office/officeart/2005/8/layout/hierarchy3"/>
    <dgm:cxn modelId="{D9F4E923-E5EC-45BE-A998-32870EBFD0CD}" type="presParOf" srcId="{C11FA721-E6A2-4B22-9632-914C93315BBC}" destId="{7D695BD6-3883-4851-86F7-D1121C16CD91}" srcOrd="0" destOrd="0" presId="urn:microsoft.com/office/officeart/2005/8/layout/hierarchy3"/>
    <dgm:cxn modelId="{7A94D87C-E9B7-434E-BDE4-E121C4CA60F7}" type="presParOf" srcId="{7D695BD6-3883-4851-86F7-D1121C16CD91}" destId="{4E08D0BF-DBFC-4930-8C23-57A4505BBEDA}" srcOrd="0" destOrd="0" presId="urn:microsoft.com/office/officeart/2005/8/layout/hierarchy3"/>
    <dgm:cxn modelId="{245A1D68-61B0-4DF4-93DA-AF5A69311568}" type="presParOf" srcId="{4E08D0BF-DBFC-4930-8C23-57A4505BBEDA}" destId="{684C26E0-3E8E-42D4-B880-DA8D60566622}" srcOrd="0" destOrd="0" presId="urn:microsoft.com/office/officeart/2005/8/layout/hierarchy3"/>
    <dgm:cxn modelId="{745A2303-A302-4EB0-9F89-2F37379F5BD3}" type="presParOf" srcId="{4E08D0BF-DBFC-4930-8C23-57A4505BBEDA}" destId="{95322032-5716-42F9-9C87-28B90F0BDB36}" srcOrd="1" destOrd="0" presId="urn:microsoft.com/office/officeart/2005/8/layout/hierarchy3"/>
    <dgm:cxn modelId="{86361806-7FFC-49D2-A22C-43FA5412D022}" type="presParOf" srcId="{7D695BD6-3883-4851-86F7-D1121C16CD91}" destId="{F4476121-0B3D-47F8-AB80-A525E2528C70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691618B7-F706-4AF9-9D9F-0323FD912BAF}">
      <dgm:prSet/>
      <dgm:spPr/>
      <dgm:t>
        <a:bodyPr/>
        <a:lstStyle/>
        <a:p>
          <a:r>
            <a:rPr lang="hu-HU" dirty="0"/>
            <a:t>A privát kulcsot biztonságba helyezi</a:t>
          </a:r>
        </a:p>
      </dgm:t>
    </dgm:pt>
    <dgm:pt modelId="{6D6D8A98-3878-4451-BB06-0DF4B74AC1A3}" type="parTrans" cxnId="{142E396F-7851-43A6-A69D-7B72FE63F06C}">
      <dgm:prSet/>
      <dgm:spPr/>
      <dgm:t>
        <a:bodyPr/>
        <a:lstStyle/>
        <a:p>
          <a:endParaRPr lang="hu-HU"/>
        </a:p>
      </dgm:t>
    </dgm:pt>
    <dgm:pt modelId="{722A3FBC-8D40-44CF-8263-9A559D2BEE27}" type="sibTrans" cxnId="{142E396F-7851-43A6-A69D-7B72FE63F06C}">
      <dgm:prSet/>
      <dgm:spPr/>
      <dgm:t>
        <a:bodyPr/>
        <a:lstStyle/>
        <a:p>
          <a:endParaRPr lang="hu-HU"/>
        </a:p>
      </dgm:t>
    </dgm:pt>
    <dgm:pt modelId="{BCA141BA-EBCE-487B-899C-52D5E58246D6}">
      <dgm:prSet/>
      <dgm:spPr/>
      <dgm:t>
        <a:bodyPr/>
        <a:lstStyle/>
        <a:p>
          <a:r>
            <a:rPr lang="hu-HU" dirty="0"/>
            <a:t>A nyilvános kulccsal elkészítteti tanúsítványkérvényt</a:t>
          </a:r>
        </a:p>
      </dgm:t>
    </dgm:pt>
    <dgm:pt modelId="{C122D952-F661-4824-B064-9272933F32BB}" type="parTrans" cxnId="{5182EA84-8F8E-41A1-92C8-294A1A9AD8AE}">
      <dgm:prSet/>
      <dgm:spPr/>
      <dgm:t>
        <a:bodyPr/>
        <a:lstStyle/>
        <a:p>
          <a:endParaRPr lang="hu-HU"/>
        </a:p>
      </dgm:t>
    </dgm:pt>
    <dgm:pt modelId="{C4779BBF-6086-4CA7-A446-F8C5732DA94E}" type="sibTrans" cxnId="{5182EA84-8F8E-41A1-92C8-294A1A9AD8AE}">
      <dgm:prSet/>
      <dgm:spPr/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az ügyfél nyilvános kulcsából és adataiból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DCC7AAEE-1B4B-4BF2-8F25-DEC5B7AD7B35}">
      <dgm:prSet/>
      <dgm:spPr/>
      <dgm:t>
        <a:bodyPr/>
        <a:lstStyle/>
        <a:p>
          <a:r>
            <a:rPr lang="hu-HU" dirty="0"/>
            <a:t>A CA ellenőrzi a tanúsítványkérés digitális aláírását</a:t>
          </a:r>
        </a:p>
      </dgm:t>
    </dgm:pt>
    <dgm:pt modelId="{B18A9877-C378-4984-AA05-AC5CE9345C6D}" type="parTrans" cxnId="{BDF1B7E4-FEB1-4B9C-8000-08E60906FCD3}">
      <dgm:prSet/>
      <dgm:spPr/>
      <dgm:t>
        <a:bodyPr/>
        <a:lstStyle/>
        <a:p>
          <a:endParaRPr lang="hu-HU"/>
        </a:p>
      </dgm:t>
    </dgm:pt>
    <dgm:pt modelId="{586719D2-5BBC-4B04-A34C-B4E84B3294E9}" type="sibTrans" cxnId="{BDF1B7E4-FEB1-4B9C-8000-08E60906FCD3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CA elkészíti a kért tanúsítványt és közzéteszi a nyilvános tanúsítványtárban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1893CE7-CFFD-4BA2-A862-BD8895A1DEEB}" type="pres">
      <dgm:prSet presAssocID="{D2E46F7C-5FF8-4352-BDCC-DBDD625B59A8}" presName="Name0" presStyleCnt="0">
        <dgm:presLayoutVars>
          <dgm:dir/>
          <dgm:resizeHandles val="exact"/>
        </dgm:presLayoutVars>
      </dgm:prSet>
      <dgm:spPr/>
    </dgm:pt>
    <dgm:pt modelId="{5907C837-4E9C-4318-A3D5-55964F201305}" type="pres">
      <dgm:prSet presAssocID="{A183929C-C173-4935-B901-7DE059308008}" presName="node" presStyleLbl="node1" presStyleIdx="0" presStyleCnt="5">
        <dgm:presLayoutVars>
          <dgm:bulletEnabled val="1"/>
        </dgm:presLayoutVars>
      </dgm:prSet>
      <dgm:spPr/>
    </dgm:pt>
    <dgm:pt modelId="{64365CE1-8B14-43E8-BA54-E6F54DFEA3F1}" type="pres">
      <dgm:prSet presAssocID="{62193B9E-891C-4E8C-946A-3FC0CFD41C71}" presName="sibTrans" presStyleLbl="sibTrans1D1" presStyleIdx="0" presStyleCnt="4"/>
      <dgm:spPr/>
    </dgm:pt>
    <dgm:pt modelId="{45E9FDB3-CC87-465F-B990-10E4D255E2DD}" type="pres">
      <dgm:prSet presAssocID="{62193B9E-891C-4E8C-946A-3FC0CFD41C71}" presName="connectorText" presStyleLbl="sibTrans1D1" presStyleIdx="0" presStyleCnt="4"/>
      <dgm:spPr/>
    </dgm:pt>
    <dgm:pt modelId="{8D8C316D-D844-4880-843F-FB0609483CEA}" type="pres">
      <dgm:prSet presAssocID="{BC44A20F-5746-4020-B932-6924F2CBD001}" presName="node" presStyleLbl="node1" presStyleIdx="1" presStyleCnt="5">
        <dgm:presLayoutVars>
          <dgm:bulletEnabled val="1"/>
        </dgm:presLayoutVars>
      </dgm:prSet>
      <dgm:spPr/>
    </dgm:pt>
    <dgm:pt modelId="{EFC219E2-1F7B-4F08-B4FC-DA31183D9BA4}" type="pres">
      <dgm:prSet presAssocID="{0C5F32BE-9DA5-4291-8308-D0AB06714697}" presName="sibTrans" presStyleLbl="sibTrans1D1" presStyleIdx="1" presStyleCnt="4"/>
      <dgm:spPr/>
    </dgm:pt>
    <dgm:pt modelId="{D6D618AE-F0F3-4ABF-BE7B-BF423CBC514B}" type="pres">
      <dgm:prSet presAssocID="{0C5F32BE-9DA5-4291-8308-D0AB06714697}" presName="connectorText" presStyleLbl="sibTrans1D1" presStyleIdx="1" presStyleCnt="4"/>
      <dgm:spPr/>
    </dgm:pt>
    <dgm:pt modelId="{FD485EE1-EF05-4F57-8289-958EA361AC6C}" type="pres">
      <dgm:prSet presAssocID="{0561AFCB-18D8-49BE-A374-EDE9E755061A}" presName="node" presStyleLbl="node1" presStyleIdx="2" presStyleCnt="5">
        <dgm:presLayoutVars>
          <dgm:bulletEnabled val="1"/>
        </dgm:presLayoutVars>
      </dgm:prSet>
      <dgm:spPr/>
    </dgm:pt>
    <dgm:pt modelId="{76AED851-0240-49E8-8049-3442D325C27C}" type="pres">
      <dgm:prSet presAssocID="{25E4E9AD-8652-49B3-8B8A-95F26D10B56B}" presName="sibTrans" presStyleLbl="sibTrans1D1" presStyleIdx="2" presStyleCnt="4"/>
      <dgm:spPr/>
    </dgm:pt>
    <dgm:pt modelId="{510E2B5A-5ADD-4F91-9C47-7E4C8F0B3C45}" type="pres">
      <dgm:prSet presAssocID="{25E4E9AD-8652-49B3-8B8A-95F26D10B56B}" presName="connectorText" presStyleLbl="sibTrans1D1" presStyleIdx="2" presStyleCnt="4"/>
      <dgm:spPr/>
    </dgm:pt>
    <dgm:pt modelId="{B34266BF-BE56-43FA-8AF1-0BA1E48FF2E5}" type="pres">
      <dgm:prSet presAssocID="{DCC7AAEE-1B4B-4BF2-8F25-DEC5B7AD7B35}" presName="node" presStyleLbl="node1" presStyleIdx="3" presStyleCnt="5">
        <dgm:presLayoutVars>
          <dgm:bulletEnabled val="1"/>
        </dgm:presLayoutVars>
      </dgm:prSet>
      <dgm:spPr/>
    </dgm:pt>
    <dgm:pt modelId="{9D74F7D9-8A0B-4D1A-86A1-5161F4CCBFFB}" type="pres">
      <dgm:prSet presAssocID="{586719D2-5BBC-4B04-A34C-B4E84B3294E9}" presName="sibTrans" presStyleLbl="sibTrans1D1" presStyleIdx="3" presStyleCnt="4"/>
      <dgm:spPr/>
    </dgm:pt>
    <dgm:pt modelId="{5C0B6292-BE53-44C1-9040-CBC729997CE5}" type="pres">
      <dgm:prSet presAssocID="{586719D2-5BBC-4B04-A34C-B4E84B3294E9}" presName="connectorText" presStyleLbl="sibTrans1D1" presStyleIdx="3" presStyleCnt="4"/>
      <dgm:spPr/>
    </dgm:pt>
    <dgm:pt modelId="{AD921219-FC3C-47DE-9067-B0741797A347}" type="pres">
      <dgm:prSet presAssocID="{2B25357E-BF7E-47B2-804E-95EFA7038EAD}" presName="node" presStyleLbl="node1" presStyleIdx="4" presStyleCnt="5">
        <dgm:presLayoutVars>
          <dgm:bulletEnabled val="1"/>
        </dgm:presLayoutVars>
      </dgm:prSet>
      <dgm:spPr/>
    </dgm:pt>
  </dgm:ptLst>
  <dgm:cxnLst>
    <dgm:cxn modelId="{520CF502-C4E1-4AD7-9EEF-9BD43FA03B3D}" type="presOf" srcId="{586719D2-5BBC-4B04-A34C-B4E84B3294E9}" destId="{5C0B6292-BE53-44C1-9040-CBC729997CE5}" srcOrd="1" destOrd="0" presId="urn:microsoft.com/office/officeart/2005/8/layout/bProcess3"/>
    <dgm:cxn modelId="{03B9B40C-7301-4841-A9C1-EC3C99004611}" type="presOf" srcId="{62193B9E-891C-4E8C-946A-3FC0CFD41C71}" destId="{45E9FDB3-CC87-465F-B990-10E4D255E2DD}" srcOrd="1" destOrd="0" presId="urn:microsoft.com/office/officeart/2005/8/layout/bProcess3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5FF30F33-F2FE-4317-858A-9F45895C85FB}" type="presOf" srcId="{25E4E9AD-8652-49B3-8B8A-95F26D10B56B}" destId="{76AED851-0240-49E8-8049-3442D325C27C}" srcOrd="0" destOrd="0" presId="urn:microsoft.com/office/officeart/2005/8/layout/bProcess3"/>
    <dgm:cxn modelId="{DFBFEC33-30BF-4414-BAE0-93545E51BEE7}" type="presOf" srcId="{BCA141BA-EBCE-487B-899C-52D5E58246D6}" destId="{5907C837-4E9C-4318-A3D5-55964F201305}" srcOrd="0" destOrd="2" presId="urn:microsoft.com/office/officeart/2005/8/layout/bProcess3"/>
    <dgm:cxn modelId="{8B40C83F-8DF5-4943-B593-5E1780AAAE9E}" type="presOf" srcId="{D2E46F7C-5FF8-4352-BDCC-DBDD625B59A8}" destId="{A1893CE7-CFFD-4BA2-A862-BD8895A1DEEB}" srcOrd="0" destOrd="0" presId="urn:microsoft.com/office/officeart/2005/8/layout/bProcess3"/>
    <dgm:cxn modelId="{8C01B85D-6167-4DA8-9D1A-CBA41A8D3A5F}" type="presOf" srcId="{0C5F32BE-9DA5-4291-8308-D0AB06714697}" destId="{D6D618AE-F0F3-4ABF-BE7B-BF423CBC514B}" srcOrd="1" destOrd="0" presId="urn:microsoft.com/office/officeart/2005/8/layout/bProcess3"/>
    <dgm:cxn modelId="{B7AA485E-8383-4539-A3E1-028328426618}" type="presOf" srcId="{62193B9E-891C-4E8C-946A-3FC0CFD41C71}" destId="{64365CE1-8B14-43E8-BA54-E6F54DFEA3F1}" srcOrd="0" destOrd="0" presId="urn:microsoft.com/office/officeart/2005/8/layout/bProcess3"/>
    <dgm:cxn modelId="{6ADE0C4A-A947-4B94-AC56-3C87A2D90CEB}" type="presOf" srcId="{25E4E9AD-8652-49B3-8B8A-95F26D10B56B}" destId="{510E2B5A-5ADD-4F91-9C47-7E4C8F0B3C45}" srcOrd="1" destOrd="0" presId="urn:microsoft.com/office/officeart/2005/8/layout/bProcess3"/>
    <dgm:cxn modelId="{142E396F-7851-43A6-A69D-7B72FE63F06C}" srcId="{A183929C-C173-4935-B901-7DE059308008}" destId="{691618B7-F706-4AF9-9D9F-0323FD912BAF}" srcOrd="0" destOrd="0" parTransId="{6D6D8A98-3878-4451-BB06-0DF4B74AC1A3}" sibTransId="{722A3FBC-8D40-44CF-8263-9A559D2BEE27}"/>
    <dgm:cxn modelId="{1B759651-2813-486C-B112-4AA8F2732E1B}" srcId="{D2E46F7C-5FF8-4352-BDCC-DBDD625B59A8}" destId="{2B25357E-BF7E-47B2-804E-95EFA7038EAD}" srcOrd="4" destOrd="0" parTransId="{292638DB-6817-4333-80CE-8DE25A43A1A3}" sibTransId="{CDA48EEE-855D-4621-861E-0F7255BEC67A}"/>
    <dgm:cxn modelId="{6A295976-CEC5-40CD-A6C9-D17C585368D2}" type="presOf" srcId="{586719D2-5BBC-4B04-A34C-B4E84B3294E9}" destId="{9D74F7D9-8A0B-4D1A-86A1-5161F4CCBFFB}" srcOrd="0" destOrd="0" presId="urn:microsoft.com/office/officeart/2005/8/layout/bProcess3"/>
    <dgm:cxn modelId="{3515667F-5CD3-4927-B469-19C599C4C050}" type="presOf" srcId="{0C5F32BE-9DA5-4291-8308-D0AB06714697}" destId="{EFC219E2-1F7B-4F08-B4FC-DA31183D9BA4}" srcOrd="0" destOrd="0" presId="urn:microsoft.com/office/officeart/2005/8/layout/bProcess3"/>
    <dgm:cxn modelId="{5182EA84-8F8E-41A1-92C8-294A1A9AD8AE}" srcId="{A183929C-C173-4935-B901-7DE059308008}" destId="{BCA141BA-EBCE-487B-899C-52D5E58246D6}" srcOrd="1" destOrd="0" parTransId="{C122D952-F661-4824-B064-9272933F32BB}" sibTransId="{C4779BBF-6086-4CA7-A446-F8C5732DA94E}"/>
    <dgm:cxn modelId="{C8EB8197-8907-4B15-BD91-E88D9CCA3D98}" type="presOf" srcId="{0561AFCB-18D8-49BE-A374-EDE9E755061A}" destId="{FD485EE1-EF05-4F57-8289-958EA361AC6C}" srcOrd="0" destOrd="0" presId="urn:microsoft.com/office/officeart/2005/8/layout/bProcess3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9BA96ABA-DA80-4EEE-803A-7F0F3DE3F12A}" type="presOf" srcId="{DCC7AAEE-1B4B-4BF2-8F25-DEC5B7AD7B35}" destId="{B34266BF-BE56-43FA-8AF1-0BA1E48FF2E5}" srcOrd="0" destOrd="0" presId="urn:microsoft.com/office/officeart/2005/8/layout/bProcess3"/>
    <dgm:cxn modelId="{8639F7BC-6DA6-4F08-B44D-6A01CC122959}" type="presOf" srcId="{BC44A20F-5746-4020-B932-6924F2CBD001}" destId="{8D8C316D-D844-4880-843F-FB0609483CEA}" srcOrd="0" destOrd="0" presId="urn:microsoft.com/office/officeart/2005/8/layout/bProcess3"/>
    <dgm:cxn modelId="{E79985BF-1411-4A0F-9FDE-DAE0C20D9A52}" type="presOf" srcId="{691618B7-F706-4AF9-9D9F-0323FD912BAF}" destId="{5907C837-4E9C-4318-A3D5-55964F201305}" srcOrd="0" destOrd="1" presId="urn:microsoft.com/office/officeart/2005/8/layout/bProcess3"/>
    <dgm:cxn modelId="{12073DE0-43C0-4ED7-8188-F465579D9DA9}" type="presOf" srcId="{2B25357E-BF7E-47B2-804E-95EFA7038EAD}" destId="{AD921219-FC3C-47DE-9067-B0741797A347}" srcOrd="0" destOrd="0" presId="urn:microsoft.com/office/officeart/2005/8/layout/bProcess3"/>
    <dgm:cxn modelId="{2B881EE3-C57C-4E19-A16A-3D966FCF8A62}" type="presOf" srcId="{A183929C-C173-4935-B901-7DE059308008}" destId="{5907C837-4E9C-4318-A3D5-55964F201305}" srcOrd="0" destOrd="0" presId="urn:microsoft.com/office/officeart/2005/8/layout/bProcess3"/>
    <dgm:cxn modelId="{BDF1B7E4-FEB1-4B9C-8000-08E60906FCD3}" srcId="{D2E46F7C-5FF8-4352-BDCC-DBDD625B59A8}" destId="{DCC7AAEE-1B4B-4BF2-8F25-DEC5B7AD7B35}" srcOrd="3" destOrd="0" parTransId="{B18A9877-C378-4984-AA05-AC5CE9345C6D}" sibTransId="{586719D2-5BBC-4B04-A34C-B4E84B3294E9}"/>
    <dgm:cxn modelId="{F9C21EBE-5663-4462-9143-4961220F4A79}" type="presParOf" srcId="{A1893CE7-CFFD-4BA2-A862-BD8895A1DEEB}" destId="{5907C837-4E9C-4318-A3D5-55964F201305}" srcOrd="0" destOrd="0" presId="urn:microsoft.com/office/officeart/2005/8/layout/bProcess3"/>
    <dgm:cxn modelId="{077FBEF2-29E9-4D3C-AA31-949505D71F41}" type="presParOf" srcId="{A1893CE7-CFFD-4BA2-A862-BD8895A1DEEB}" destId="{64365CE1-8B14-43E8-BA54-E6F54DFEA3F1}" srcOrd="1" destOrd="0" presId="urn:microsoft.com/office/officeart/2005/8/layout/bProcess3"/>
    <dgm:cxn modelId="{664C420D-3010-477E-8255-317C639BFAE2}" type="presParOf" srcId="{64365CE1-8B14-43E8-BA54-E6F54DFEA3F1}" destId="{45E9FDB3-CC87-465F-B990-10E4D255E2DD}" srcOrd="0" destOrd="0" presId="urn:microsoft.com/office/officeart/2005/8/layout/bProcess3"/>
    <dgm:cxn modelId="{6D80C8C9-0AE9-411E-A05D-25D0296272C1}" type="presParOf" srcId="{A1893CE7-CFFD-4BA2-A862-BD8895A1DEEB}" destId="{8D8C316D-D844-4880-843F-FB0609483CEA}" srcOrd="2" destOrd="0" presId="urn:microsoft.com/office/officeart/2005/8/layout/bProcess3"/>
    <dgm:cxn modelId="{2141560C-86A8-4860-A8CE-80FF755D0140}" type="presParOf" srcId="{A1893CE7-CFFD-4BA2-A862-BD8895A1DEEB}" destId="{EFC219E2-1F7B-4F08-B4FC-DA31183D9BA4}" srcOrd="3" destOrd="0" presId="urn:microsoft.com/office/officeart/2005/8/layout/bProcess3"/>
    <dgm:cxn modelId="{E072E36F-94C4-43B5-896A-22D148BA40EB}" type="presParOf" srcId="{EFC219E2-1F7B-4F08-B4FC-DA31183D9BA4}" destId="{D6D618AE-F0F3-4ABF-BE7B-BF423CBC514B}" srcOrd="0" destOrd="0" presId="urn:microsoft.com/office/officeart/2005/8/layout/bProcess3"/>
    <dgm:cxn modelId="{6786AFAD-933D-4CF9-8654-45AC28F9311A}" type="presParOf" srcId="{A1893CE7-CFFD-4BA2-A862-BD8895A1DEEB}" destId="{FD485EE1-EF05-4F57-8289-958EA361AC6C}" srcOrd="4" destOrd="0" presId="urn:microsoft.com/office/officeart/2005/8/layout/bProcess3"/>
    <dgm:cxn modelId="{5FF6BFEA-46E3-46BD-84A7-4725C76FAF48}" type="presParOf" srcId="{A1893CE7-CFFD-4BA2-A862-BD8895A1DEEB}" destId="{76AED851-0240-49E8-8049-3442D325C27C}" srcOrd="5" destOrd="0" presId="urn:microsoft.com/office/officeart/2005/8/layout/bProcess3"/>
    <dgm:cxn modelId="{8D53220F-2B25-4BF0-9FE1-45253477A6BF}" type="presParOf" srcId="{76AED851-0240-49E8-8049-3442D325C27C}" destId="{510E2B5A-5ADD-4F91-9C47-7E4C8F0B3C45}" srcOrd="0" destOrd="0" presId="urn:microsoft.com/office/officeart/2005/8/layout/bProcess3"/>
    <dgm:cxn modelId="{7B533925-752B-418E-9308-FB6F92E30949}" type="presParOf" srcId="{A1893CE7-CFFD-4BA2-A862-BD8895A1DEEB}" destId="{B34266BF-BE56-43FA-8AF1-0BA1E48FF2E5}" srcOrd="6" destOrd="0" presId="urn:microsoft.com/office/officeart/2005/8/layout/bProcess3"/>
    <dgm:cxn modelId="{ABA78616-084D-4497-8F18-FC907FD51090}" type="presParOf" srcId="{A1893CE7-CFFD-4BA2-A862-BD8895A1DEEB}" destId="{9D74F7D9-8A0B-4D1A-86A1-5161F4CCBFFB}" srcOrd="7" destOrd="0" presId="urn:microsoft.com/office/officeart/2005/8/layout/bProcess3"/>
    <dgm:cxn modelId="{2D4121B8-8029-49F1-8824-87754BD228F3}" type="presParOf" srcId="{9D74F7D9-8A0B-4D1A-86A1-5161F4CCBFFB}" destId="{5C0B6292-BE53-44C1-9040-CBC729997CE5}" srcOrd="0" destOrd="0" presId="urn:microsoft.com/office/officeart/2005/8/layout/bProcess3"/>
    <dgm:cxn modelId="{863E0180-F80F-4F7B-B427-E15F5EF5861E}" type="presParOf" srcId="{A1893CE7-CFFD-4BA2-A862-BD8895A1DEEB}" destId="{AD921219-FC3C-47DE-9067-B0741797A3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691618B7-F706-4AF9-9D9F-0323FD912BAF}">
      <dgm:prSet/>
      <dgm:spPr/>
      <dgm:t>
        <a:bodyPr/>
        <a:lstStyle/>
        <a:p>
          <a:r>
            <a:rPr lang="hu-HU" dirty="0"/>
            <a:t>A privát kulcsot biztonságba helyezi</a:t>
          </a:r>
        </a:p>
      </dgm:t>
    </dgm:pt>
    <dgm:pt modelId="{6D6D8A98-3878-4451-BB06-0DF4B74AC1A3}" type="parTrans" cxnId="{142E396F-7851-43A6-A69D-7B72FE63F06C}">
      <dgm:prSet/>
      <dgm:spPr/>
      <dgm:t>
        <a:bodyPr/>
        <a:lstStyle/>
        <a:p>
          <a:endParaRPr lang="hu-HU"/>
        </a:p>
      </dgm:t>
    </dgm:pt>
    <dgm:pt modelId="{722A3FBC-8D40-44CF-8263-9A559D2BEE27}" type="sibTrans" cxnId="{142E396F-7851-43A6-A69D-7B72FE63F06C}">
      <dgm:prSet/>
      <dgm:spPr/>
      <dgm:t>
        <a:bodyPr/>
        <a:lstStyle/>
        <a:p>
          <a:endParaRPr lang="hu-HU"/>
        </a:p>
      </dgm:t>
    </dgm:pt>
    <dgm:pt modelId="{BCA141BA-EBCE-487B-899C-52D5E58246D6}">
      <dgm:prSet/>
      <dgm:spPr/>
      <dgm:t>
        <a:bodyPr/>
        <a:lstStyle/>
        <a:p>
          <a:r>
            <a:rPr lang="hu-HU" dirty="0"/>
            <a:t>A nyilvános kulccsal elkészítteti tanúsítványkérvényt</a:t>
          </a:r>
        </a:p>
      </dgm:t>
    </dgm:pt>
    <dgm:pt modelId="{C122D952-F661-4824-B064-9272933F32BB}" type="parTrans" cxnId="{5182EA84-8F8E-41A1-92C8-294A1A9AD8AE}">
      <dgm:prSet/>
      <dgm:spPr/>
      <dgm:t>
        <a:bodyPr/>
        <a:lstStyle/>
        <a:p>
          <a:endParaRPr lang="hu-HU"/>
        </a:p>
      </dgm:t>
    </dgm:pt>
    <dgm:pt modelId="{C4779BBF-6086-4CA7-A446-F8C5732DA94E}" type="sibTrans" cxnId="{5182EA84-8F8E-41A1-92C8-294A1A9AD8AE}">
      <dgm:prSet/>
      <dgm:spPr/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az ügyfél nyilvános kulcsából és adataiból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DCC7AAEE-1B4B-4BF2-8F25-DEC5B7AD7B35}">
      <dgm:prSet/>
      <dgm:spPr/>
      <dgm:t>
        <a:bodyPr/>
        <a:lstStyle/>
        <a:p>
          <a:r>
            <a:rPr lang="hu-HU" dirty="0"/>
            <a:t>A CA ellenőrzi a tanúsítványkérés digitális aláírását</a:t>
          </a:r>
        </a:p>
      </dgm:t>
    </dgm:pt>
    <dgm:pt modelId="{B18A9877-C378-4984-AA05-AC5CE9345C6D}" type="parTrans" cxnId="{BDF1B7E4-FEB1-4B9C-8000-08E60906FCD3}">
      <dgm:prSet/>
      <dgm:spPr/>
      <dgm:t>
        <a:bodyPr/>
        <a:lstStyle/>
        <a:p>
          <a:endParaRPr lang="hu-HU"/>
        </a:p>
      </dgm:t>
    </dgm:pt>
    <dgm:pt modelId="{586719D2-5BBC-4B04-A34C-B4E84B3294E9}" type="sibTrans" cxnId="{BDF1B7E4-FEB1-4B9C-8000-08E60906FCD3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CA elkészíti a kért tanúsítványt és közzéteszi a nyilvános tanúsítványtárban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1893CE7-CFFD-4BA2-A862-BD8895A1DEEB}" type="pres">
      <dgm:prSet presAssocID="{D2E46F7C-5FF8-4352-BDCC-DBDD625B59A8}" presName="Name0" presStyleCnt="0">
        <dgm:presLayoutVars>
          <dgm:dir/>
          <dgm:resizeHandles val="exact"/>
        </dgm:presLayoutVars>
      </dgm:prSet>
      <dgm:spPr/>
    </dgm:pt>
    <dgm:pt modelId="{5907C837-4E9C-4318-A3D5-55964F201305}" type="pres">
      <dgm:prSet presAssocID="{A183929C-C173-4935-B901-7DE059308008}" presName="node" presStyleLbl="node1" presStyleIdx="0" presStyleCnt="5">
        <dgm:presLayoutVars>
          <dgm:bulletEnabled val="1"/>
        </dgm:presLayoutVars>
      </dgm:prSet>
      <dgm:spPr/>
    </dgm:pt>
    <dgm:pt modelId="{64365CE1-8B14-43E8-BA54-E6F54DFEA3F1}" type="pres">
      <dgm:prSet presAssocID="{62193B9E-891C-4E8C-946A-3FC0CFD41C71}" presName="sibTrans" presStyleLbl="sibTrans1D1" presStyleIdx="0" presStyleCnt="4"/>
      <dgm:spPr/>
    </dgm:pt>
    <dgm:pt modelId="{45E9FDB3-CC87-465F-B990-10E4D255E2DD}" type="pres">
      <dgm:prSet presAssocID="{62193B9E-891C-4E8C-946A-3FC0CFD41C71}" presName="connectorText" presStyleLbl="sibTrans1D1" presStyleIdx="0" presStyleCnt="4"/>
      <dgm:spPr/>
    </dgm:pt>
    <dgm:pt modelId="{8D8C316D-D844-4880-843F-FB0609483CEA}" type="pres">
      <dgm:prSet presAssocID="{BC44A20F-5746-4020-B932-6924F2CBD001}" presName="node" presStyleLbl="node1" presStyleIdx="1" presStyleCnt="5">
        <dgm:presLayoutVars>
          <dgm:bulletEnabled val="1"/>
        </dgm:presLayoutVars>
      </dgm:prSet>
      <dgm:spPr/>
    </dgm:pt>
    <dgm:pt modelId="{EFC219E2-1F7B-4F08-B4FC-DA31183D9BA4}" type="pres">
      <dgm:prSet presAssocID="{0C5F32BE-9DA5-4291-8308-D0AB06714697}" presName="sibTrans" presStyleLbl="sibTrans1D1" presStyleIdx="1" presStyleCnt="4"/>
      <dgm:spPr/>
    </dgm:pt>
    <dgm:pt modelId="{D6D618AE-F0F3-4ABF-BE7B-BF423CBC514B}" type="pres">
      <dgm:prSet presAssocID="{0C5F32BE-9DA5-4291-8308-D0AB06714697}" presName="connectorText" presStyleLbl="sibTrans1D1" presStyleIdx="1" presStyleCnt="4"/>
      <dgm:spPr/>
    </dgm:pt>
    <dgm:pt modelId="{FD485EE1-EF05-4F57-8289-958EA361AC6C}" type="pres">
      <dgm:prSet presAssocID="{0561AFCB-18D8-49BE-A374-EDE9E755061A}" presName="node" presStyleLbl="node1" presStyleIdx="2" presStyleCnt="5">
        <dgm:presLayoutVars>
          <dgm:bulletEnabled val="1"/>
        </dgm:presLayoutVars>
      </dgm:prSet>
      <dgm:spPr/>
    </dgm:pt>
    <dgm:pt modelId="{76AED851-0240-49E8-8049-3442D325C27C}" type="pres">
      <dgm:prSet presAssocID="{25E4E9AD-8652-49B3-8B8A-95F26D10B56B}" presName="sibTrans" presStyleLbl="sibTrans1D1" presStyleIdx="2" presStyleCnt="4"/>
      <dgm:spPr/>
    </dgm:pt>
    <dgm:pt modelId="{510E2B5A-5ADD-4F91-9C47-7E4C8F0B3C45}" type="pres">
      <dgm:prSet presAssocID="{25E4E9AD-8652-49B3-8B8A-95F26D10B56B}" presName="connectorText" presStyleLbl="sibTrans1D1" presStyleIdx="2" presStyleCnt="4"/>
      <dgm:spPr/>
    </dgm:pt>
    <dgm:pt modelId="{B34266BF-BE56-43FA-8AF1-0BA1E48FF2E5}" type="pres">
      <dgm:prSet presAssocID="{DCC7AAEE-1B4B-4BF2-8F25-DEC5B7AD7B35}" presName="node" presStyleLbl="node1" presStyleIdx="3" presStyleCnt="5">
        <dgm:presLayoutVars>
          <dgm:bulletEnabled val="1"/>
        </dgm:presLayoutVars>
      </dgm:prSet>
      <dgm:spPr/>
    </dgm:pt>
    <dgm:pt modelId="{9D74F7D9-8A0B-4D1A-86A1-5161F4CCBFFB}" type="pres">
      <dgm:prSet presAssocID="{586719D2-5BBC-4B04-A34C-B4E84B3294E9}" presName="sibTrans" presStyleLbl="sibTrans1D1" presStyleIdx="3" presStyleCnt="4"/>
      <dgm:spPr/>
    </dgm:pt>
    <dgm:pt modelId="{5C0B6292-BE53-44C1-9040-CBC729997CE5}" type="pres">
      <dgm:prSet presAssocID="{586719D2-5BBC-4B04-A34C-B4E84B3294E9}" presName="connectorText" presStyleLbl="sibTrans1D1" presStyleIdx="3" presStyleCnt="4"/>
      <dgm:spPr/>
    </dgm:pt>
    <dgm:pt modelId="{AD921219-FC3C-47DE-9067-B0741797A347}" type="pres">
      <dgm:prSet presAssocID="{2B25357E-BF7E-47B2-804E-95EFA7038EAD}" presName="node" presStyleLbl="node1" presStyleIdx="4" presStyleCnt="5">
        <dgm:presLayoutVars>
          <dgm:bulletEnabled val="1"/>
        </dgm:presLayoutVars>
      </dgm:prSet>
      <dgm:spPr/>
    </dgm:pt>
  </dgm:ptLst>
  <dgm:cxnLst>
    <dgm:cxn modelId="{520CF502-C4E1-4AD7-9EEF-9BD43FA03B3D}" type="presOf" srcId="{586719D2-5BBC-4B04-A34C-B4E84B3294E9}" destId="{5C0B6292-BE53-44C1-9040-CBC729997CE5}" srcOrd="1" destOrd="0" presId="urn:microsoft.com/office/officeart/2005/8/layout/bProcess3"/>
    <dgm:cxn modelId="{03B9B40C-7301-4841-A9C1-EC3C99004611}" type="presOf" srcId="{62193B9E-891C-4E8C-946A-3FC0CFD41C71}" destId="{45E9FDB3-CC87-465F-B990-10E4D255E2DD}" srcOrd="1" destOrd="0" presId="urn:microsoft.com/office/officeart/2005/8/layout/bProcess3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5FF30F33-F2FE-4317-858A-9F45895C85FB}" type="presOf" srcId="{25E4E9AD-8652-49B3-8B8A-95F26D10B56B}" destId="{76AED851-0240-49E8-8049-3442D325C27C}" srcOrd="0" destOrd="0" presId="urn:microsoft.com/office/officeart/2005/8/layout/bProcess3"/>
    <dgm:cxn modelId="{DFBFEC33-30BF-4414-BAE0-93545E51BEE7}" type="presOf" srcId="{BCA141BA-EBCE-487B-899C-52D5E58246D6}" destId="{5907C837-4E9C-4318-A3D5-55964F201305}" srcOrd="0" destOrd="2" presId="urn:microsoft.com/office/officeart/2005/8/layout/bProcess3"/>
    <dgm:cxn modelId="{8B40C83F-8DF5-4943-B593-5E1780AAAE9E}" type="presOf" srcId="{D2E46F7C-5FF8-4352-BDCC-DBDD625B59A8}" destId="{A1893CE7-CFFD-4BA2-A862-BD8895A1DEEB}" srcOrd="0" destOrd="0" presId="urn:microsoft.com/office/officeart/2005/8/layout/bProcess3"/>
    <dgm:cxn modelId="{8C01B85D-6167-4DA8-9D1A-CBA41A8D3A5F}" type="presOf" srcId="{0C5F32BE-9DA5-4291-8308-D0AB06714697}" destId="{D6D618AE-F0F3-4ABF-BE7B-BF423CBC514B}" srcOrd="1" destOrd="0" presId="urn:microsoft.com/office/officeart/2005/8/layout/bProcess3"/>
    <dgm:cxn modelId="{B7AA485E-8383-4539-A3E1-028328426618}" type="presOf" srcId="{62193B9E-891C-4E8C-946A-3FC0CFD41C71}" destId="{64365CE1-8B14-43E8-BA54-E6F54DFEA3F1}" srcOrd="0" destOrd="0" presId="urn:microsoft.com/office/officeart/2005/8/layout/bProcess3"/>
    <dgm:cxn modelId="{6ADE0C4A-A947-4B94-AC56-3C87A2D90CEB}" type="presOf" srcId="{25E4E9AD-8652-49B3-8B8A-95F26D10B56B}" destId="{510E2B5A-5ADD-4F91-9C47-7E4C8F0B3C45}" srcOrd="1" destOrd="0" presId="urn:microsoft.com/office/officeart/2005/8/layout/bProcess3"/>
    <dgm:cxn modelId="{142E396F-7851-43A6-A69D-7B72FE63F06C}" srcId="{A183929C-C173-4935-B901-7DE059308008}" destId="{691618B7-F706-4AF9-9D9F-0323FD912BAF}" srcOrd="0" destOrd="0" parTransId="{6D6D8A98-3878-4451-BB06-0DF4B74AC1A3}" sibTransId="{722A3FBC-8D40-44CF-8263-9A559D2BEE27}"/>
    <dgm:cxn modelId="{1B759651-2813-486C-B112-4AA8F2732E1B}" srcId="{D2E46F7C-5FF8-4352-BDCC-DBDD625B59A8}" destId="{2B25357E-BF7E-47B2-804E-95EFA7038EAD}" srcOrd="4" destOrd="0" parTransId="{292638DB-6817-4333-80CE-8DE25A43A1A3}" sibTransId="{CDA48EEE-855D-4621-861E-0F7255BEC67A}"/>
    <dgm:cxn modelId="{6A295976-CEC5-40CD-A6C9-D17C585368D2}" type="presOf" srcId="{586719D2-5BBC-4B04-A34C-B4E84B3294E9}" destId="{9D74F7D9-8A0B-4D1A-86A1-5161F4CCBFFB}" srcOrd="0" destOrd="0" presId="urn:microsoft.com/office/officeart/2005/8/layout/bProcess3"/>
    <dgm:cxn modelId="{3515667F-5CD3-4927-B469-19C599C4C050}" type="presOf" srcId="{0C5F32BE-9DA5-4291-8308-D0AB06714697}" destId="{EFC219E2-1F7B-4F08-B4FC-DA31183D9BA4}" srcOrd="0" destOrd="0" presId="urn:microsoft.com/office/officeart/2005/8/layout/bProcess3"/>
    <dgm:cxn modelId="{5182EA84-8F8E-41A1-92C8-294A1A9AD8AE}" srcId="{A183929C-C173-4935-B901-7DE059308008}" destId="{BCA141BA-EBCE-487B-899C-52D5E58246D6}" srcOrd="1" destOrd="0" parTransId="{C122D952-F661-4824-B064-9272933F32BB}" sibTransId="{C4779BBF-6086-4CA7-A446-F8C5732DA94E}"/>
    <dgm:cxn modelId="{C8EB8197-8907-4B15-BD91-E88D9CCA3D98}" type="presOf" srcId="{0561AFCB-18D8-49BE-A374-EDE9E755061A}" destId="{FD485EE1-EF05-4F57-8289-958EA361AC6C}" srcOrd="0" destOrd="0" presId="urn:microsoft.com/office/officeart/2005/8/layout/bProcess3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9BA96ABA-DA80-4EEE-803A-7F0F3DE3F12A}" type="presOf" srcId="{DCC7AAEE-1B4B-4BF2-8F25-DEC5B7AD7B35}" destId="{B34266BF-BE56-43FA-8AF1-0BA1E48FF2E5}" srcOrd="0" destOrd="0" presId="urn:microsoft.com/office/officeart/2005/8/layout/bProcess3"/>
    <dgm:cxn modelId="{8639F7BC-6DA6-4F08-B44D-6A01CC122959}" type="presOf" srcId="{BC44A20F-5746-4020-B932-6924F2CBD001}" destId="{8D8C316D-D844-4880-843F-FB0609483CEA}" srcOrd="0" destOrd="0" presId="urn:microsoft.com/office/officeart/2005/8/layout/bProcess3"/>
    <dgm:cxn modelId="{E79985BF-1411-4A0F-9FDE-DAE0C20D9A52}" type="presOf" srcId="{691618B7-F706-4AF9-9D9F-0323FD912BAF}" destId="{5907C837-4E9C-4318-A3D5-55964F201305}" srcOrd="0" destOrd="1" presId="urn:microsoft.com/office/officeart/2005/8/layout/bProcess3"/>
    <dgm:cxn modelId="{12073DE0-43C0-4ED7-8188-F465579D9DA9}" type="presOf" srcId="{2B25357E-BF7E-47B2-804E-95EFA7038EAD}" destId="{AD921219-FC3C-47DE-9067-B0741797A347}" srcOrd="0" destOrd="0" presId="urn:microsoft.com/office/officeart/2005/8/layout/bProcess3"/>
    <dgm:cxn modelId="{2B881EE3-C57C-4E19-A16A-3D966FCF8A62}" type="presOf" srcId="{A183929C-C173-4935-B901-7DE059308008}" destId="{5907C837-4E9C-4318-A3D5-55964F201305}" srcOrd="0" destOrd="0" presId="urn:microsoft.com/office/officeart/2005/8/layout/bProcess3"/>
    <dgm:cxn modelId="{BDF1B7E4-FEB1-4B9C-8000-08E60906FCD3}" srcId="{D2E46F7C-5FF8-4352-BDCC-DBDD625B59A8}" destId="{DCC7AAEE-1B4B-4BF2-8F25-DEC5B7AD7B35}" srcOrd="3" destOrd="0" parTransId="{B18A9877-C378-4984-AA05-AC5CE9345C6D}" sibTransId="{586719D2-5BBC-4B04-A34C-B4E84B3294E9}"/>
    <dgm:cxn modelId="{F9C21EBE-5663-4462-9143-4961220F4A79}" type="presParOf" srcId="{A1893CE7-CFFD-4BA2-A862-BD8895A1DEEB}" destId="{5907C837-4E9C-4318-A3D5-55964F201305}" srcOrd="0" destOrd="0" presId="urn:microsoft.com/office/officeart/2005/8/layout/bProcess3"/>
    <dgm:cxn modelId="{077FBEF2-29E9-4D3C-AA31-949505D71F41}" type="presParOf" srcId="{A1893CE7-CFFD-4BA2-A862-BD8895A1DEEB}" destId="{64365CE1-8B14-43E8-BA54-E6F54DFEA3F1}" srcOrd="1" destOrd="0" presId="urn:microsoft.com/office/officeart/2005/8/layout/bProcess3"/>
    <dgm:cxn modelId="{664C420D-3010-477E-8255-317C639BFAE2}" type="presParOf" srcId="{64365CE1-8B14-43E8-BA54-E6F54DFEA3F1}" destId="{45E9FDB3-CC87-465F-B990-10E4D255E2DD}" srcOrd="0" destOrd="0" presId="urn:microsoft.com/office/officeart/2005/8/layout/bProcess3"/>
    <dgm:cxn modelId="{6D80C8C9-0AE9-411E-A05D-25D0296272C1}" type="presParOf" srcId="{A1893CE7-CFFD-4BA2-A862-BD8895A1DEEB}" destId="{8D8C316D-D844-4880-843F-FB0609483CEA}" srcOrd="2" destOrd="0" presId="urn:microsoft.com/office/officeart/2005/8/layout/bProcess3"/>
    <dgm:cxn modelId="{2141560C-86A8-4860-A8CE-80FF755D0140}" type="presParOf" srcId="{A1893CE7-CFFD-4BA2-A862-BD8895A1DEEB}" destId="{EFC219E2-1F7B-4F08-B4FC-DA31183D9BA4}" srcOrd="3" destOrd="0" presId="urn:microsoft.com/office/officeart/2005/8/layout/bProcess3"/>
    <dgm:cxn modelId="{E072E36F-94C4-43B5-896A-22D148BA40EB}" type="presParOf" srcId="{EFC219E2-1F7B-4F08-B4FC-DA31183D9BA4}" destId="{D6D618AE-F0F3-4ABF-BE7B-BF423CBC514B}" srcOrd="0" destOrd="0" presId="urn:microsoft.com/office/officeart/2005/8/layout/bProcess3"/>
    <dgm:cxn modelId="{6786AFAD-933D-4CF9-8654-45AC28F9311A}" type="presParOf" srcId="{A1893CE7-CFFD-4BA2-A862-BD8895A1DEEB}" destId="{FD485EE1-EF05-4F57-8289-958EA361AC6C}" srcOrd="4" destOrd="0" presId="urn:microsoft.com/office/officeart/2005/8/layout/bProcess3"/>
    <dgm:cxn modelId="{5FF6BFEA-46E3-46BD-84A7-4725C76FAF48}" type="presParOf" srcId="{A1893CE7-CFFD-4BA2-A862-BD8895A1DEEB}" destId="{76AED851-0240-49E8-8049-3442D325C27C}" srcOrd="5" destOrd="0" presId="urn:microsoft.com/office/officeart/2005/8/layout/bProcess3"/>
    <dgm:cxn modelId="{8D53220F-2B25-4BF0-9FE1-45253477A6BF}" type="presParOf" srcId="{76AED851-0240-49E8-8049-3442D325C27C}" destId="{510E2B5A-5ADD-4F91-9C47-7E4C8F0B3C45}" srcOrd="0" destOrd="0" presId="urn:microsoft.com/office/officeart/2005/8/layout/bProcess3"/>
    <dgm:cxn modelId="{7B533925-752B-418E-9308-FB6F92E30949}" type="presParOf" srcId="{A1893CE7-CFFD-4BA2-A862-BD8895A1DEEB}" destId="{B34266BF-BE56-43FA-8AF1-0BA1E48FF2E5}" srcOrd="6" destOrd="0" presId="urn:microsoft.com/office/officeart/2005/8/layout/bProcess3"/>
    <dgm:cxn modelId="{ABA78616-084D-4497-8F18-FC907FD51090}" type="presParOf" srcId="{A1893CE7-CFFD-4BA2-A862-BD8895A1DEEB}" destId="{9D74F7D9-8A0B-4D1A-86A1-5161F4CCBFFB}" srcOrd="7" destOrd="0" presId="urn:microsoft.com/office/officeart/2005/8/layout/bProcess3"/>
    <dgm:cxn modelId="{2D4121B8-8029-49F1-8824-87754BD228F3}" type="presParOf" srcId="{9D74F7D9-8A0B-4D1A-86A1-5161F4CCBFFB}" destId="{5C0B6292-BE53-44C1-9040-CBC729997CE5}" srcOrd="0" destOrd="0" presId="urn:microsoft.com/office/officeart/2005/8/layout/bProcess3"/>
    <dgm:cxn modelId="{863E0180-F80F-4F7B-B427-E15F5EF5861E}" type="presParOf" srcId="{A1893CE7-CFFD-4BA2-A862-BD8895A1DEEB}" destId="{AD921219-FC3C-47DE-9067-B0741797A347}" srcOrd="8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2E46F7C-5FF8-4352-BDCC-DBDD625B59A8}" type="doc">
      <dgm:prSet loTypeId="urn:microsoft.com/office/officeart/2005/8/layout/b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u-HU"/>
        </a:p>
      </dgm:t>
    </dgm:pt>
    <dgm:pt modelId="{A183929C-C173-4935-B901-7DE059308008}">
      <dgm:prSet phldrT="[Szöveg]"/>
      <dgm:spPr/>
      <dgm:t>
        <a:bodyPr/>
        <a:lstStyle/>
        <a:p>
          <a:r>
            <a:rPr lang="hu-HU" dirty="0"/>
            <a:t>Az ügyfél kulcspárt generál magának </a:t>
          </a:r>
        </a:p>
      </dgm:t>
    </dgm:pt>
    <dgm:pt modelId="{98495E0D-AEF4-4DDF-9EAD-FE752368A60F}" type="parTrans" cxnId="{6AE95A32-18A2-4A16-AA3B-6F3E5F704652}">
      <dgm:prSet/>
      <dgm:spPr/>
      <dgm:t>
        <a:bodyPr/>
        <a:lstStyle/>
        <a:p>
          <a:endParaRPr lang="hu-HU"/>
        </a:p>
      </dgm:t>
    </dgm:pt>
    <dgm:pt modelId="{62193B9E-891C-4E8C-946A-3FC0CFD41C71}" type="sibTrans" cxnId="{6AE95A32-18A2-4A16-AA3B-6F3E5F704652}">
      <dgm:prSet/>
      <dgm:spPr>
        <a:ln w="38100"/>
      </dgm:spPr>
      <dgm:t>
        <a:bodyPr/>
        <a:lstStyle/>
        <a:p>
          <a:endParaRPr lang="hu-HU"/>
        </a:p>
      </dgm:t>
    </dgm:pt>
    <dgm:pt modelId="{691618B7-F706-4AF9-9D9F-0323FD912BAF}">
      <dgm:prSet/>
      <dgm:spPr/>
      <dgm:t>
        <a:bodyPr/>
        <a:lstStyle/>
        <a:p>
          <a:r>
            <a:rPr lang="hu-HU" dirty="0"/>
            <a:t>A privát kulcsot biztonságba helyezi</a:t>
          </a:r>
        </a:p>
      </dgm:t>
    </dgm:pt>
    <dgm:pt modelId="{6D6D8A98-3878-4451-BB06-0DF4B74AC1A3}" type="parTrans" cxnId="{142E396F-7851-43A6-A69D-7B72FE63F06C}">
      <dgm:prSet/>
      <dgm:spPr/>
      <dgm:t>
        <a:bodyPr/>
        <a:lstStyle/>
        <a:p>
          <a:endParaRPr lang="hu-HU"/>
        </a:p>
      </dgm:t>
    </dgm:pt>
    <dgm:pt modelId="{722A3FBC-8D40-44CF-8263-9A559D2BEE27}" type="sibTrans" cxnId="{142E396F-7851-43A6-A69D-7B72FE63F06C}">
      <dgm:prSet/>
      <dgm:spPr/>
      <dgm:t>
        <a:bodyPr/>
        <a:lstStyle/>
        <a:p>
          <a:endParaRPr lang="hu-HU"/>
        </a:p>
      </dgm:t>
    </dgm:pt>
    <dgm:pt modelId="{BCA141BA-EBCE-487B-899C-52D5E58246D6}">
      <dgm:prSet/>
      <dgm:spPr/>
      <dgm:t>
        <a:bodyPr/>
        <a:lstStyle/>
        <a:p>
          <a:r>
            <a:rPr lang="hu-HU" dirty="0"/>
            <a:t>A nyilvános kulccsal elkészítteti tanúsítványkérvényt</a:t>
          </a:r>
        </a:p>
      </dgm:t>
    </dgm:pt>
    <dgm:pt modelId="{C122D952-F661-4824-B064-9272933F32BB}" type="parTrans" cxnId="{5182EA84-8F8E-41A1-92C8-294A1A9AD8AE}">
      <dgm:prSet/>
      <dgm:spPr/>
      <dgm:t>
        <a:bodyPr/>
        <a:lstStyle/>
        <a:p>
          <a:endParaRPr lang="hu-HU"/>
        </a:p>
      </dgm:t>
    </dgm:pt>
    <dgm:pt modelId="{C4779BBF-6086-4CA7-A446-F8C5732DA94E}" type="sibTrans" cxnId="{5182EA84-8F8E-41A1-92C8-294A1A9AD8AE}">
      <dgm:prSet/>
      <dgm:spPr/>
      <dgm:t>
        <a:bodyPr/>
        <a:lstStyle/>
        <a:p>
          <a:endParaRPr lang="hu-HU"/>
        </a:p>
      </dgm:t>
    </dgm:pt>
    <dgm:pt modelId="{BC44A20F-5746-4020-B932-6924F2CBD001}">
      <dgm:prSet/>
      <dgm:spPr/>
      <dgm:t>
        <a:bodyPr/>
        <a:lstStyle/>
        <a:p>
          <a:r>
            <a:rPr lang="hu-HU" dirty="0"/>
            <a:t>RA elvégzi a személyazonosság ellenőrzését</a:t>
          </a:r>
        </a:p>
      </dgm:t>
    </dgm:pt>
    <dgm:pt modelId="{A1A04E62-0A39-4556-80B0-389E87A90163}" type="parTrans" cxnId="{938B1FA8-F0D1-45EE-9E23-89936B51CEA3}">
      <dgm:prSet/>
      <dgm:spPr/>
      <dgm:t>
        <a:bodyPr/>
        <a:lstStyle/>
        <a:p>
          <a:endParaRPr lang="hu-HU"/>
        </a:p>
      </dgm:t>
    </dgm:pt>
    <dgm:pt modelId="{0C5F32BE-9DA5-4291-8308-D0AB06714697}" type="sibTrans" cxnId="{938B1FA8-F0D1-45EE-9E23-89936B51CEA3}">
      <dgm:prSet/>
      <dgm:spPr>
        <a:ln w="38100"/>
      </dgm:spPr>
      <dgm:t>
        <a:bodyPr/>
        <a:lstStyle/>
        <a:p>
          <a:endParaRPr lang="hu-HU"/>
        </a:p>
      </dgm:t>
    </dgm:pt>
    <dgm:pt modelId="{0561AFCB-18D8-49BE-A374-EDE9E755061A}">
      <dgm:prSet/>
      <dgm:spPr/>
      <dgm:t>
        <a:bodyPr/>
        <a:lstStyle/>
        <a:p>
          <a:r>
            <a:rPr lang="hu-HU" dirty="0"/>
            <a:t>RA az ügyfél nyilvános kulcsából és adataiból kéri a tanúsítványt CA-tól</a:t>
          </a:r>
        </a:p>
      </dgm:t>
    </dgm:pt>
    <dgm:pt modelId="{1D7032C0-9414-4037-97A3-08DDA57EB5E3}" type="parTrans" cxnId="{372CD22F-C842-4EBA-ACA6-C97982791BF1}">
      <dgm:prSet/>
      <dgm:spPr/>
      <dgm:t>
        <a:bodyPr/>
        <a:lstStyle/>
        <a:p>
          <a:endParaRPr lang="hu-HU"/>
        </a:p>
      </dgm:t>
    </dgm:pt>
    <dgm:pt modelId="{25E4E9AD-8652-49B3-8B8A-95F26D10B56B}" type="sibTrans" cxnId="{372CD22F-C842-4EBA-ACA6-C97982791BF1}">
      <dgm:prSet/>
      <dgm:spPr>
        <a:ln w="38100"/>
      </dgm:spPr>
      <dgm:t>
        <a:bodyPr/>
        <a:lstStyle/>
        <a:p>
          <a:endParaRPr lang="hu-HU"/>
        </a:p>
      </dgm:t>
    </dgm:pt>
    <dgm:pt modelId="{2B25357E-BF7E-47B2-804E-95EFA7038EAD}">
      <dgm:prSet/>
      <dgm:spPr/>
      <dgm:t>
        <a:bodyPr/>
        <a:lstStyle/>
        <a:p>
          <a:r>
            <a:rPr lang="hu-HU" dirty="0"/>
            <a:t>A RA elkészíti a kért tanúsítványt és közzéteszi a nyilvános tanúsítványtárban</a:t>
          </a:r>
        </a:p>
      </dgm:t>
    </dgm:pt>
    <dgm:pt modelId="{292638DB-6817-4333-80CE-8DE25A43A1A3}" type="parTrans" cxnId="{1B759651-2813-486C-B112-4AA8F2732E1B}">
      <dgm:prSet/>
      <dgm:spPr/>
      <dgm:t>
        <a:bodyPr/>
        <a:lstStyle/>
        <a:p>
          <a:endParaRPr lang="hu-HU"/>
        </a:p>
      </dgm:t>
    </dgm:pt>
    <dgm:pt modelId="{CDA48EEE-855D-4621-861E-0F7255BEC67A}" type="sibTrans" cxnId="{1B759651-2813-486C-B112-4AA8F2732E1B}">
      <dgm:prSet/>
      <dgm:spPr/>
      <dgm:t>
        <a:bodyPr/>
        <a:lstStyle/>
        <a:p>
          <a:endParaRPr lang="hu-HU"/>
        </a:p>
      </dgm:t>
    </dgm:pt>
    <dgm:pt modelId="{A1893CE7-CFFD-4BA2-A862-BD8895A1DEEB}" type="pres">
      <dgm:prSet presAssocID="{D2E46F7C-5FF8-4352-BDCC-DBDD625B59A8}" presName="Name0" presStyleCnt="0">
        <dgm:presLayoutVars>
          <dgm:dir/>
          <dgm:resizeHandles val="exact"/>
        </dgm:presLayoutVars>
      </dgm:prSet>
      <dgm:spPr/>
    </dgm:pt>
    <dgm:pt modelId="{5907C837-4E9C-4318-A3D5-55964F201305}" type="pres">
      <dgm:prSet presAssocID="{A183929C-C173-4935-B901-7DE059308008}" presName="node" presStyleLbl="node1" presStyleIdx="0" presStyleCnt="4">
        <dgm:presLayoutVars>
          <dgm:bulletEnabled val="1"/>
        </dgm:presLayoutVars>
      </dgm:prSet>
      <dgm:spPr/>
    </dgm:pt>
    <dgm:pt modelId="{64365CE1-8B14-43E8-BA54-E6F54DFEA3F1}" type="pres">
      <dgm:prSet presAssocID="{62193B9E-891C-4E8C-946A-3FC0CFD41C71}" presName="sibTrans" presStyleLbl="sibTrans1D1" presStyleIdx="0" presStyleCnt="3"/>
      <dgm:spPr/>
    </dgm:pt>
    <dgm:pt modelId="{45E9FDB3-CC87-465F-B990-10E4D255E2DD}" type="pres">
      <dgm:prSet presAssocID="{62193B9E-891C-4E8C-946A-3FC0CFD41C71}" presName="connectorText" presStyleLbl="sibTrans1D1" presStyleIdx="0" presStyleCnt="3"/>
      <dgm:spPr/>
    </dgm:pt>
    <dgm:pt modelId="{8D8C316D-D844-4880-843F-FB0609483CEA}" type="pres">
      <dgm:prSet presAssocID="{BC44A20F-5746-4020-B932-6924F2CBD001}" presName="node" presStyleLbl="node1" presStyleIdx="1" presStyleCnt="4">
        <dgm:presLayoutVars>
          <dgm:bulletEnabled val="1"/>
        </dgm:presLayoutVars>
      </dgm:prSet>
      <dgm:spPr/>
    </dgm:pt>
    <dgm:pt modelId="{EFC219E2-1F7B-4F08-B4FC-DA31183D9BA4}" type="pres">
      <dgm:prSet presAssocID="{0C5F32BE-9DA5-4291-8308-D0AB06714697}" presName="sibTrans" presStyleLbl="sibTrans1D1" presStyleIdx="1" presStyleCnt="3"/>
      <dgm:spPr/>
    </dgm:pt>
    <dgm:pt modelId="{D6D618AE-F0F3-4ABF-BE7B-BF423CBC514B}" type="pres">
      <dgm:prSet presAssocID="{0C5F32BE-9DA5-4291-8308-D0AB06714697}" presName="connectorText" presStyleLbl="sibTrans1D1" presStyleIdx="1" presStyleCnt="3"/>
      <dgm:spPr/>
    </dgm:pt>
    <dgm:pt modelId="{FD485EE1-EF05-4F57-8289-958EA361AC6C}" type="pres">
      <dgm:prSet presAssocID="{0561AFCB-18D8-49BE-A374-EDE9E755061A}" presName="node" presStyleLbl="node1" presStyleIdx="2" presStyleCnt="4">
        <dgm:presLayoutVars>
          <dgm:bulletEnabled val="1"/>
        </dgm:presLayoutVars>
      </dgm:prSet>
      <dgm:spPr/>
    </dgm:pt>
    <dgm:pt modelId="{76AED851-0240-49E8-8049-3442D325C27C}" type="pres">
      <dgm:prSet presAssocID="{25E4E9AD-8652-49B3-8B8A-95F26D10B56B}" presName="sibTrans" presStyleLbl="sibTrans1D1" presStyleIdx="2" presStyleCnt="3"/>
      <dgm:spPr/>
    </dgm:pt>
    <dgm:pt modelId="{510E2B5A-5ADD-4F91-9C47-7E4C8F0B3C45}" type="pres">
      <dgm:prSet presAssocID="{25E4E9AD-8652-49B3-8B8A-95F26D10B56B}" presName="connectorText" presStyleLbl="sibTrans1D1" presStyleIdx="2" presStyleCnt="3"/>
      <dgm:spPr/>
    </dgm:pt>
    <dgm:pt modelId="{AD921219-FC3C-47DE-9067-B0741797A347}" type="pres">
      <dgm:prSet presAssocID="{2B25357E-BF7E-47B2-804E-95EFA7038EAD}" presName="node" presStyleLbl="node1" presStyleIdx="3" presStyleCnt="4">
        <dgm:presLayoutVars>
          <dgm:bulletEnabled val="1"/>
        </dgm:presLayoutVars>
      </dgm:prSet>
      <dgm:spPr/>
    </dgm:pt>
  </dgm:ptLst>
  <dgm:cxnLst>
    <dgm:cxn modelId="{03B9B40C-7301-4841-A9C1-EC3C99004611}" type="presOf" srcId="{62193B9E-891C-4E8C-946A-3FC0CFD41C71}" destId="{45E9FDB3-CC87-465F-B990-10E4D255E2DD}" srcOrd="1" destOrd="0" presId="urn:microsoft.com/office/officeart/2005/8/layout/bProcess3"/>
    <dgm:cxn modelId="{372CD22F-C842-4EBA-ACA6-C97982791BF1}" srcId="{D2E46F7C-5FF8-4352-BDCC-DBDD625B59A8}" destId="{0561AFCB-18D8-49BE-A374-EDE9E755061A}" srcOrd="2" destOrd="0" parTransId="{1D7032C0-9414-4037-97A3-08DDA57EB5E3}" sibTransId="{25E4E9AD-8652-49B3-8B8A-95F26D10B56B}"/>
    <dgm:cxn modelId="{6AE95A32-18A2-4A16-AA3B-6F3E5F704652}" srcId="{D2E46F7C-5FF8-4352-BDCC-DBDD625B59A8}" destId="{A183929C-C173-4935-B901-7DE059308008}" srcOrd="0" destOrd="0" parTransId="{98495E0D-AEF4-4DDF-9EAD-FE752368A60F}" sibTransId="{62193B9E-891C-4E8C-946A-3FC0CFD41C71}"/>
    <dgm:cxn modelId="{5FF30F33-F2FE-4317-858A-9F45895C85FB}" type="presOf" srcId="{25E4E9AD-8652-49B3-8B8A-95F26D10B56B}" destId="{76AED851-0240-49E8-8049-3442D325C27C}" srcOrd="0" destOrd="0" presId="urn:microsoft.com/office/officeart/2005/8/layout/bProcess3"/>
    <dgm:cxn modelId="{DFBFEC33-30BF-4414-BAE0-93545E51BEE7}" type="presOf" srcId="{BCA141BA-EBCE-487B-899C-52D5E58246D6}" destId="{5907C837-4E9C-4318-A3D5-55964F201305}" srcOrd="0" destOrd="2" presId="urn:microsoft.com/office/officeart/2005/8/layout/bProcess3"/>
    <dgm:cxn modelId="{8B40C83F-8DF5-4943-B593-5E1780AAAE9E}" type="presOf" srcId="{D2E46F7C-5FF8-4352-BDCC-DBDD625B59A8}" destId="{A1893CE7-CFFD-4BA2-A862-BD8895A1DEEB}" srcOrd="0" destOrd="0" presId="urn:microsoft.com/office/officeart/2005/8/layout/bProcess3"/>
    <dgm:cxn modelId="{8C01B85D-6167-4DA8-9D1A-CBA41A8D3A5F}" type="presOf" srcId="{0C5F32BE-9DA5-4291-8308-D0AB06714697}" destId="{D6D618AE-F0F3-4ABF-BE7B-BF423CBC514B}" srcOrd="1" destOrd="0" presId="urn:microsoft.com/office/officeart/2005/8/layout/bProcess3"/>
    <dgm:cxn modelId="{B7AA485E-8383-4539-A3E1-028328426618}" type="presOf" srcId="{62193B9E-891C-4E8C-946A-3FC0CFD41C71}" destId="{64365CE1-8B14-43E8-BA54-E6F54DFEA3F1}" srcOrd="0" destOrd="0" presId="urn:microsoft.com/office/officeart/2005/8/layout/bProcess3"/>
    <dgm:cxn modelId="{6ADE0C4A-A947-4B94-AC56-3C87A2D90CEB}" type="presOf" srcId="{25E4E9AD-8652-49B3-8B8A-95F26D10B56B}" destId="{510E2B5A-5ADD-4F91-9C47-7E4C8F0B3C45}" srcOrd="1" destOrd="0" presId="urn:microsoft.com/office/officeart/2005/8/layout/bProcess3"/>
    <dgm:cxn modelId="{142E396F-7851-43A6-A69D-7B72FE63F06C}" srcId="{A183929C-C173-4935-B901-7DE059308008}" destId="{691618B7-F706-4AF9-9D9F-0323FD912BAF}" srcOrd="0" destOrd="0" parTransId="{6D6D8A98-3878-4451-BB06-0DF4B74AC1A3}" sibTransId="{722A3FBC-8D40-44CF-8263-9A559D2BEE27}"/>
    <dgm:cxn modelId="{1B759651-2813-486C-B112-4AA8F2732E1B}" srcId="{D2E46F7C-5FF8-4352-BDCC-DBDD625B59A8}" destId="{2B25357E-BF7E-47B2-804E-95EFA7038EAD}" srcOrd="3" destOrd="0" parTransId="{292638DB-6817-4333-80CE-8DE25A43A1A3}" sibTransId="{CDA48EEE-855D-4621-861E-0F7255BEC67A}"/>
    <dgm:cxn modelId="{3515667F-5CD3-4927-B469-19C599C4C050}" type="presOf" srcId="{0C5F32BE-9DA5-4291-8308-D0AB06714697}" destId="{EFC219E2-1F7B-4F08-B4FC-DA31183D9BA4}" srcOrd="0" destOrd="0" presId="urn:microsoft.com/office/officeart/2005/8/layout/bProcess3"/>
    <dgm:cxn modelId="{5182EA84-8F8E-41A1-92C8-294A1A9AD8AE}" srcId="{A183929C-C173-4935-B901-7DE059308008}" destId="{BCA141BA-EBCE-487B-899C-52D5E58246D6}" srcOrd="1" destOrd="0" parTransId="{C122D952-F661-4824-B064-9272933F32BB}" sibTransId="{C4779BBF-6086-4CA7-A446-F8C5732DA94E}"/>
    <dgm:cxn modelId="{C8EB8197-8907-4B15-BD91-E88D9CCA3D98}" type="presOf" srcId="{0561AFCB-18D8-49BE-A374-EDE9E755061A}" destId="{FD485EE1-EF05-4F57-8289-958EA361AC6C}" srcOrd="0" destOrd="0" presId="urn:microsoft.com/office/officeart/2005/8/layout/bProcess3"/>
    <dgm:cxn modelId="{938B1FA8-F0D1-45EE-9E23-89936B51CEA3}" srcId="{D2E46F7C-5FF8-4352-BDCC-DBDD625B59A8}" destId="{BC44A20F-5746-4020-B932-6924F2CBD001}" srcOrd="1" destOrd="0" parTransId="{A1A04E62-0A39-4556-80B0-389E87A90163}" sibTransId="{0C5F32BE-9DA5-4291-8308-D0AB06714697}"/>
    <dgm:cxn modelId="{8639F7BC-6DA6-4F08-B44D-6A01CC122959}" type="presOf" srcId="{BC44A20F-5746-4020-B932-6924F2CBD001}" destId="{8D8C316D-D844-4880-843F-FB0609483CEA}" srcOrd="0" destOrd="0" presId="urn:microsoft.com/office/officeart/2005/8/layout/bProcess3"/>
    <dgm:cxn modelId="{E79985BF-1411-4A0F-9FDE-DAE0C20D9A52}" type="presOf" srcId="{691618B7-F706-4AF9-9D9F-0323FD912BAF}" destId="{5907C837-4E9C-4318-A3D5-55964F201305}" srcOrd="0" destOrd="1" presId="urn:microsoft.com/office/officeart/2005/8/layout/bProcess3"/>
    <dgm:cxn modelId="{12073DE0-43C0-4ED7-8188-F465579D9DA9}" type="presOf" srcId="{2B25357E-BF7E-47B2-804E-95EFA7038EAD}" destId="{AD921219-FC3C-47DE-9067-B0741797A347}" srcOrd="0" destOrd="0" presId="urn:microsoft.com/office/officeart/2005/8/layout/bProcess3"/>
    <dgm:cxn modelId="{2B881EE3-C57C-4E19-A16A-3D966FCF8A62}" type="presOf" srcId="{A183929C-C173-4935-B901-7DE059308008}" destId="{5907C837-4E9C-4318-A3D5-55964F201305}" srcOrd="0" destOrd="0" presId="urn:microsoft.com/office/officeart/2005/8/layout/bProcess3"/>
    <dgm:cxn modelId="{F9C21EBE-5663-4462-9143-4961220F4A79}" type="presParOf" srcId="{A1893CE7-CFFD-4BA2-A862-BD8895A1DEEB}" destId="{5907C837-4E9C-4318-A3D5-55964F201305}" srcOrd="0" destOrd="0" presId="urn:microsoft.com/office/officeart/2005/8/layout/bProcess3"/>
    <dgm:cxn modelId="{077FBEF2-29E9-4D3C-AA31-949505D71F41}" type="presParOf" srcId="{A1893CE7-CFFD-4BA2-A862-BD8895A1DEEB}" destId="{64365CE1-8B14-43E8-BA54-E6F54DFEA3F1}" srcOrd="1" destOrd="0" presId="urn:microsoft.com/office/officeart/2005/8/layout/bProcess3"/>
    <dgm:cxn modelId="{664C420D-3010-477E-8255-317C639BFAE2}" type="presParOf" srcId="{64365CE1-8B14-43E8-BA54-E6F54DFEA3F1}" destId="{45E9FDB3-CC87-465F-B990-10E4D255E2DD}" srcOrd="0" destOrd="0" presId="urn:microsoft.com/office/officeart/2005/8/layout/bProcess3"/>
    <dgm:cxn modelId="{6D80C8C9-0AE9-411E-A05D-25D0296272C1}" type="presParOf" srcId="{A1893CE7-CFFD-4BA2-A862-BD8895A1DEEB}" destId="{8D8C316D-D844-4880-843F-FB0609483CEA}" srcOrd="2" destOrd="0" presId="urn:microsoft.com/office/officeart/2005/8/layout/bProcess3"/>
    <dgm:cxn modelId="{2141560C-86A8-4860-A8CE-80FF755D0140}" type="presParOf" srcId="{A1893CE7-CFFD-4BA2-A862-BD8895A1DEEB}" destId="{EFC219E2-1F7B-4F08-B4FC-DA31183D9BA4}" srcOrd="3" destOrd="0" presId="urn:microsoft.com/office/officeart/2005/8/layout/bProcess3"/>
    <dgm:cxn modelId="{E072E36F-94C4-43B5-896A-22D148BA40EB}" type="presParOf" srcId="{EFC219E2-1F7B-4F08-B4FC-DA31183D9BA4}" destId="{D6D618AE-F0F3-4ABF-BE7B-BF423CBC514B}" srcOrd="0" destOrd="0" presId="urn:microsoft.com/office/officeart/2005/8/layout/bProcess3"/>
    <dgm:cxn modelId="{6786AFAD-933D-4CF9-8654-45AC28F9311A}" type="presParOf" srcId="{A1893CE7-CFFD-4BA2-A862-BD8895A1DEEB}" destId="{FD485EE1-EF05-4F57-8289-958EA361AC6C}" srcOrd="4" destOrd="0" presId="urn:microsoft.com/office/officeart/2005/8/layout/bProcess3"/>
    <dgm:cxn modelId="{5FF6BFEA-46E3-46BD-84A7-4725C76FAF48}" type="presParOf" srcId="{A1893CE7-CFFD-4BA2-A862-BD8895A1DEEB}" destId="{76AED851-0240-49E8-8049-3442D325C27C}" srcOrd="5" destOrd="0" presId="urn:microsoft.com/office/officeart/2005/8/layout/bProcess3"/>
    <dgm:cxn modelId="{8D53220F-2B25-4BF0-9FE1-45253477A6BF}" type="presParOf" srcId="{76AED851-0240-49E8-8049-3442D325C27C}" destId="{510E2B5A-5ADD-4F91-9C47-7E4C8F0B3C45}" srcOrd="0" destOrd="0" presId="urn:microsoft.com/office/officeart/2005/8/layout/bProcess3"/>
    <dgm:cxn modelId="{863E0180-F80F-4F7B-B427-E15F5EF5861E}" type="presParOf" srcId="{A1893CE7-CFFD-4BA2-A862-BD8895A1DEEB}" destId="{AD921219-FC3C-47DE-9067-B0741797A347}" srcOrd="6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D81B702-2DCD-44B0-BDCA-160CB418ECB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928BDA42-E17A-4EC0-9988-63DFF973935E}">
      <dgm:prSet phldrT="[Szöveg]"/>
      <dgm:spPr/>
      <dgm:t>
        <a:bodyPr/>
        <a:lstStyle/>
        <a:p>
          <a:r>
            <a:rPr lang="hu-HU" dirty="0"/>
            <a:t>Igénylés</a:t>
          </a:r>
        </a:p>
      </dgm:t>
    </dgm:pt>
    <dgm:pt modelId="{1C0FB1C9-633D-4F13-BFB7-5989C11AC60A}" type="parTrans" cxnId="{1E76355D-79FD-4473-B043-BCAAB30627C4}">
      <dgm:prSet/>
      <dgm:spPr/>
      <dgm:t>
        <a:bodyPr/>
        <a:lstStyle/>
        <a:p>
          <a:endParaRPr lang="hu-HU"/>
        </a:p>
      </dgm:t>
    </dgm:pt>
    <dgm:pt modelId="{A2FE6E0F-C4EE-4A8B-90A0-09FB25B41AA9}" type="sibTrans" cxnId="{1E76355D-79FD-4473-B043-BCAAB30627C4}">
      <dgm:prSet/>
      <dgm:spPr/>
      <dgm:t>
        <a:bodyPr/>
        <a:lstStyle/>
        <a:p>
          <a:endParaRPr lang="hu-HU"/>
        </a:p>
      </dgm:t>
    </dgm:pt>
    <dgm:pt modelId="{CFD10F2B-7368-4D54-916E-447C9A6E2656}">
      <dgm:prSet/>
      <dgm:spPr/>
      <dgm:t>
        <a:bodyPr/>
        <a:lstStyle/>
        <a:p>
          <a:r>
            <a:rPr lang="hu-HU" dirty="0"/>
            <a:t>Telepítés</a:t>
          </a:r>
          <a:br>
            <a:rPr lang="hu-HU" dirty="0"/>
          </a:br>
          <a:r>
            <a:rPr lang="hu-HU" dirty="0"/>
            <a:t>(informatikus segítsége ajánlott)</a:t>
          </a:r>
        </a:p>
      </dgm:t>
    </dgm:pt>
    <dgm:pt modelId="{49A1954F-0979-404E-8467-F23D07059817}" type="parTrans" cxnId="{EF0F74B9-EE93-4FBC-9F7D-5E5C9975A4E8}">
      <dgm:prSet/>
      <dgm:spPr/>
      <dgm:t>
        <a:bodyPr/>
        <a:lstStyle/>
        <a:p>
          <a:endParaRPr lang="hu-HU"/>
        </a:p>
      </dgm:t>
    </dgm:pt>
    <dgm:pt modelId="{16C84654-C669-498D-B683-57C04B93C211}" type="sibTrans" cxnId="{EF0F74B9-EE93-4FBC-9F7D-5E5C9975A4E8}">
      <dgm:prSet/>
      <dgm:spPr/>
      <dgm:t>
        <a:bodyPr/>
        <a:lstStyle/>
        <a:p>
          <a:endParaRPr lang="hu-HU"/>
        </a:p>
      </dgm:t>
    </dgm:pt>
    <dgm:pt modelId="{32434599-7D9B-4C0E-AED2-6C3130419E19}">
      <dgm:prSet/>
      <dgm:spPr/>
      <dgm:t>
        <a:bodyPr/>
        <a:lstStyle/>
        <a:p>
          <a:r>
            <a:rPr lang="hu-HU" dirty="0"/>
            <a:t>Alkalmazás</a:t>
          </a:r>
        </a:p>
      </dgm:t>
    </dgm:pt>
    <dgm:pt modelId="{D5E37F7E-4E94-45D0-AB46-0419CF2C342F}" type="parTrans" cxnId="{12433514-EABB-4623-A933-E41AB382DA9F}">
      <dgm:prSet/>
      <dgm:spPr/>
      <dgm:t>
        <a:bodyPr/>
        <a:lstStyle/>
        <a:p>
          <a:endParaRPr lang="hu-HU"/>
        </a:p>
      </dgm:t>
    </dgm:pt>
    <dgm:pt modelId="{A858AF0C-2546-4DDF-A2C1-8DBB27D64358}" type="sibTrans" cxnId="{12433514-EABB-4623-A933-E41AB382DA9F}">
      <dgm:prSet/>
      <dgm:spPr/>
      <dgm:t>
        <a:bodyPr/>
        <a:lstStyle/>
        <a:p>
          <a:endParaRPr lang="hu-HU"/>
        </a:p>
      </dgm:t>
    </dgm:pt>
    <dgm:pt modelId="{08976502-AEFF-4CEA-8784-FA4F253F696B}">
      <dgm:prSet phldrT="[Szöveg]"/>
      <dgm:spPr/>
      <dgm:t>
        <a:bodyPr/>
        <a:lstStyle/>
        <a:p>
          <a:r>
            <a:rPr lang="hu-HU" dirty="0"/>
            <a:t>Minősített (személyes)</a:t>
          </a:r>
        </a:p>
      </dgm:t>
    </dgm:pt>
    <dgm:pt modelId="{98024F54-84C2-4386-8B47-2D7C925141EE}" type="parTrans" cxnId="{86AF077B-793D-4E30-966C-B461243CB139}">
      <dgm:prSet/>
      <dgm:spPr/>
      <dgm:t>
        <a:bodyPr/>
        <a:lstStyle/>
        <a:p>
          <a:endParaRPr lang="hu-HU"/>
        </a:p>
      </dgm:t>
    </dgm:pt>
    <dgm:pt modelId="{45AE8114-4384-49C9-A18A-0744D8F81BE9}" type="sibTrans" cxnId="{86AF077B-793D-4E30-966C-B461243CB139}">
      <dgm:prSet/>
      <dgm:spPr/>
      <dgm:t>
        <a:bodyPr/>
        <a:lstStyle/>
        <a:p>
          <a:endParaRPr lang="hu-HU"/>
        </a:p>
      </dgm:t>
    </dgm:pt>
    <dgm:pt modelId="{7440938F-FCDC-4B2C-B49C-C3AE5D012337}">
      <dgm:prSet phldrT="[Szöveg]"/>
      <dgm:spPr/>
      <dgm:t>
        <a:bodyPr/>
        <a:lstStyle/>
        <a:p>
          <a:r>
            <a:rPr lang="hu-HU" dirty="0"/>
            <a:t>Nem minősített (elektronikus)</a:t>
          </a:r>
        </a:p>
      </dgm:t>
    </dgm:pt>
    <dgm:pt modelId="{BD3F0CF6-B9DE-4788-983F-07C2DA924310}" type="parTrans" cxnId="{2C41381B-7ADB-4C11-A0F6-DC87BAD68E0E}">
      <dgm:prSet/>
      <dgm:spPr/>
      <dgm:t>
        <a:bodyPr/>
        <a:lstStyle/>
        <a:p>
          <a:endParaRPr lang="hu-HU"/>
        </a:p>
      </dgm:t>
    </dgm:pt>
    <dgm:pt modelId="{A8AE988B-5C30-4180-BF16-E4FE7A871760}" type="sibTrans" cxnId="{2C41381B-7ADB-4C11-A0F6-DC87BAD68E0E}">
      <dgm:prSet/>
      <dgm:spPr/>
      <dgm:t>
        <a:bodyPr/>
        <a:lstStyle/>
        <a:p>
          <a:endParaRPr lang="hu-HU"/>
        </a:p>
      </dgm:t>
    </dgm:pt>
    <dgm:pt modelId="{82F5D45D-62EF-468E-8FE4-9C323E61CB23}">
      <dgm:prSet/>
      <dgm:spPr/>
      <dgm:t>
        <a:bodyPr/>
        <a:lstStyle/>
        <a:p>
          <a:r>
            <a:rPr lang="hu-HU" dirty="0"/>
            <a:t>Szerződéskötés</a:t>
          </a:r>
        </a:p>
      </dgm:t>
    </dgm:pt>
    <dgm:pt modelId="{DFE2612D-7473-4FB6-8A69-5EDADEF296CD}" type="parTrans" cxnId="{6BC9D6AF-368A-424B-9805-B0F421F912D2}">
      <dgm:prSet/>
      <dgm:spPr/>
      <dgm:t>
        <a:bodyPr/>
        <a:lstStyle/>
        <a:p>
          <a:endParaRPr lang="hu-HU"/>
        </a:p>
      </dgm:t>
    </dgm:pt>
    <dgm:pt modelId="{F1A73CC1-8034-44BC-8C7E-05678C4C6267}" type="sibTrans" cxnId="{6BC9D6AF-368A-424B-9805-B0F421F912D2}">
      <dgm:prSet/>
      <dgm:spPr/>
      <dgm:t>
        <a:bodyPr/>
        <a:lstStyle/>
        <a:p>
          <a:endParaRPr lang="hu-HU"/>
        </a:p>
      </dgm:t>
    </dgm:pt>
    <dgm:pt modelId="{7B352429-F24C-4273-977D-F3D1807C5F28}" type="pres">
      <dgm:prSet presAssocID="{AD81B702-2DCD-44B0-BDCA-160CB418ECB1}" presName="CompostProcess" presStyleCnt="0">
        <dgm:presLayoutVars>
          <dgm:dir/>
          <dgm:resizeHandles val="exact"/>
        </dgm:presLayoutVars>
      </dgm:prSet>
      <dgm:spPr/>
    </dgm:pt>
    <dgm:pt modelId="{94721FE2-368F-47D0-9CFE-351AF45B3D7B}" type="pres">
      <dgm:prSet presAssocID="{AD81B702-2DCD-44B0-BDCA-160CB418ECB1}" presName="arrow" presStyleLbl="bgShp" presStyleIdx="0" presStyleCnt="1"/>
      <dgm:spPr/>
    </dgm:pt>
    <dgm:pt modelId="{234FD786-CDC7-4168-ADC8-C963AF6D5E1E}" type="pres">
      <dgm:prSet presAssocID="{AD81B702-2DCD-44B0-BDCA-160CB418ECB1}" presName="linearProcess" presStyleCnt="0"/>
      <dgm:spPr/>
    </dgm:pt>
    <dgm:pt modelId="{A6BD1575-33FF-49DA-BDE9-16781125DFD9}" type="pres">
      <dgm:prSet presAssocID="{928BDA42-E17A-4EC0-9988-63DFF973935E}" presName="textNode" presStyleLbl="node1" presStyleIdx="0" presStyleCnt="4">
        <dgm:presLayoutVars>
          <dgm:bulletEnabled val="1"/>
        </dgm:presLayoutVars>
      </dgm:prSet>
      <dgm:spPr/>
    </dgm:pt>
    <dgm:pt modelId="{61B1612B-28C3-494D-B6E5-D3ACB6EA6ED4}" type="pres">
      <dgm:prSet presAssocID="{A2FE6E0F-C4EE-4A8B-90A0-09FB25B41AA9}" presName="sibTrans" presStyleCnt="0"/>
      <dgm:spPr/>
    </dgm:pt>
    <dgm:pt modelId="{890476F8-C0FB-4078-9606-2B536EB5A26C}" type="pres">
      <dgm:prSet presAssocID="{82F5D45D-62EF-468E-8FE4-9C323E61CB23}" presName="textNode" presStyleLbl="node1" presStyleIdx="1" presStyleCnt="4">
        <dgm:presLayoutVars>
          <dgm:bulletEnabled val="1"/>
        </dgm:presLayoutVars>
      </dgm:prSet>
      <dgm:spPr/>
    </dgm:pt>
    <dgm:pt modelId="{BB443A99-2E1A-4B99-ABC6-B43E1D303A42}" type="pres">
      <dgm:prSet presAssocID="{F1A73CC1-8034-44BC-8C7E-05678C4C6267}" presName="sibTrans" presStyleCnt="0"/>
      <dgm:spPr/>
    </dgm:pt>
    <dgm:pt modelId="{B91299C0-5E76-4F8E-A40D-0F28D89B9B1A}" type="pres">
      <dgm:prSet presAssocID="{CFD10F2B-7368-4D54-916E-447C9A6E2656}" presName="textNode" presStyleLbl="node1" presStyleIdx="2" presStyleCnt="4">
        <dgm:presLayoutVars>
          <dgm:bulletEnabled val="1"/>
        </dgm:presLayoutVars>
      </dgm:prSet>
      <dgm:spPr/>
    </dgm:pt>
    <dgm:pt modelId="{22F697B8-5A5E-4829-BA8E-B230E9279F49}" type="pres">
      <dgm:prSet presAssocID="{16C84654-C669-498D-B683-57C04B93C211}" presName="sibTrans" presStyleCnt="0"/>
      <dgm:spPr/>
    </dgm:pt>
    <dgm:pt modelId="{E37D97EB-A649-4E9D-BD4C-792B0F454B64}" type="pres">
      <dgm:prSet presAssocID="{32434599-7D9B-4C0E-AED2-6C3130419E19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12433514-EABB-4623-A933-E41AB382DA9F}" srcId="{AD81B702-2DCD-44B0-BDCA-160CB418ECB1}" destId="{32434599-7D9B-4C0E-AED2-6C3130419E19}" srcOrd="3" destOrd="0" parTransId="{D5E37F7E-4E94-45D0-AB46-0419CF2C342F}" sibTransId="{A858AF0C-2546-4DDF-A2C1-8DBB27D64358}"/>
    <dgm:cxn modelId="{2C41381B-7ADB-4C11-A0F6-DC87BAD68E0E}" srcId="{928BDA42-E17A-4EC0-9988-63DFF973935E}" destId="{7440938F-FCDC-4B2C-B49C-C3AE5D012337}" srcOrd="1" destOrd="0" parTransId="{BD3F0CF6-B9DE-4788-983F-07C2DA924310}" sibTransId="{A8AE988B-5C30-4180-BF16-E4FE7A871760}"/>
    <dgm:cxn modelId="{1E76355D-79FD-4473-B043-BCAAB30627C4}" srcId="{AD81B702-2DCD-44B0-BDCA-160CB418ECB1}" destId="{928BDA42-E17A-4EC0-9988-63DFF973935E}" srcOrd="0" destOrd="0" parTransId="{1C0FB1C9-633D-4F13-BFB7-5989C11AC60A}" sibTransId="{A2FE6E0F-C4EE-4A8B-90A0-09FB25B41AA9}"/>
    <dgm:cxn modelId="{3920EE43-4FD8-4F06-9819-AB68B592E6C5}" type="presOf" srcId="{82F5D45D-62EF-468E-8FE4-9C323E61CB23}" destId="{890476F8-C0FB-4078-9606-2B536EB5A26C}" srcOrd="0" destOrd="0" presId="urn:microsoft.com/office/officeart/2005/8/layout/hProcess9"/>
    <dgm:cxn modelId="{A2CE7C68-8845-4A6E-BA07-27955BD44EAC}" type="presOf" srcId="{08976502-AEFF-4CEA-8784-FA4F253F696B}" destId="{A6BD1575-33FF-49DA-BDE9-16781125DFD9}" srcOrd="0" destOrd="1" presId="urn:microsoft.com/office/officeart/2005/8/layout/hProcess9"/>
    <dgm:cxn modelId="{5D4D5B6A-D851-4B94-9054-66C2748098FE}" type="presOf" srcId="{928BDA42-E17A-4EC0-9988-63DFF973935E}" destId="{A6BD1575-33FF-49DA-BDE9-16781125DFD9}" srcOrd="0" destOrd="0" presId="urn:microsoft.com/office/officeart/2005/8/layout/hProcess9"/>
    <dgm:cxn modelId="{60777D7A-F5EC-41D8-855D-9D57085EA7B8}" type="presOf" srcId="{7440938F-FCDC-4B2C-B49C-C3AE5D012337}" destId="{A6BD1575-33FF-49DA-BDE9-16781125DFD9}" srcOrd="0" destOrd="2" presId="urn:microsoft.com/office/officeart/2005/8/layout/hProcess9"/>
    <dgm:cxn modelId="{86AF077B-793D-4E30-966C-B461243CB139}" srcId="{928BDA42-E17A-4EC0-9988-63DFF973935E}" destId="{08976502-AEFF-4CEA-8784-FA4F253F696B}" srcOrd="0" destOrd="0" parTransId="{98024F54-84C2-4386-8B47-2D7C925141EE}" sibTransId="{45AE8114-4384-49C9-A18A-0744D8F81BE9}"/>
    <dgm:cxn modelId="{C1DED78D-DF89-4B10-B43C-9B30D221637D}" type="presOf" srcId="{32434599-7D9B-4C0E-AED2-6C3130419E19}" destId="{E37D97EB-A649-4E9D-BD4C-792B0F454B64}" srcOrd="0" destOrd="0" presId="urn:microsoft.com/office/officeart/2005/8/layout/hProcess9"/>
    <dgm:cxn modelId="{F46392AA-1724-4AB2-81CB-BEE608C26F67}" type="presOf" srcId="{CFD10F2B-7368-4D54-916E-447C9A6E2656}" destId="{B91299C0-5E76-4F8E-A40D-0F28D89B9B1A}" srcOrd="0" destOrd="0" presId="urn:microsoft.com/office/officeart/2005/8/layout/hProcess9"/>
    <dgm:cxn modelId="{BC7C55AC-2D61-47E8-8515-5E8A84DD1818}" type="presOf" srcId="{AD81B702-2DCD-44B0-BDCA-160CB418ECB1}" destId="{7B352429-F24C-4273-977D-F3D1807C5F28}" srcOrd="0" destOrd="0" presId="urn:microsoft.com/office/officeart/2005/8/layout/hProcess9"/>
    <dgm:cxn modelId="{6BC9D6AF-368A-424B-9805-B0F421F912D2}" srcId="{AD81B702-2DCD-44B0-BDCA-160CB418ECB1}" destId="{82F5D45D-62EF-468E-8FE4-9C323E61CB23}" srcOrd="1" destOrd="0" parTransId="{DFE2612D-7473-4FB6-8A69-5EDADEF296CD}" sibTransId="{F1A73CC1-8034-44BC-8C7E-05678C4C6267}"/>
    <dgm:cxn modelId="{EF0F74B9-EE93-4FBC-9F7D-5E5C9975A4E8}" srcId="{AD81B702-2DCD-44B0-BDCA-160CB418ECB1}" destId="{CFD10F2B-7368-4D54-916E-447C9A6E2656}" srcOrd="2" destOrd="0" parTransId="{49A1954F-0979-404E-8467-F23D07059817}" sibTransId="{16C84654-C669-498D-B683-57C04B93C211}"/>
    <dgm:cxn modelId="{16BBCE40-3C4D-4695-8240-74F451AF4014}" type="presParOf" srcId="{7B352429-F24C-4273-977D-F3D1807C5F28}" destId="{94721FE2-368F-47D0-9CFE-351AF45B3D7B}" srcOrd="0" destOrd="0" presId="urn:microsoft.com/office/officeart/2005/8/layout/hProcess9"/>
    <dgm:cxn modelId="{2D5C80FA-0BA6-4622-9EBD-525B882D1749}" type="presParOf" srcId="{7B352429-F24C-4273-977D-F3D1807C5F28}" destId="{234FD786-CDC7-4168-ADC8-C963AF6D5E1E}" srcOrd="1" destOrd="0" presId="urn:microsoft.com/office/officeart/2005/8/layout/hProcess9"/>
    <dgm:cxn modelId="{612B348A-3B31-4B8E-9667-96EEB2784FF8}" type="presParOf" srcId="{234FD786-CDC7-4168-ADC8-C963AF6D5E1E}" destId="{A6BD1575-33FF-49DA-BDE9-16781125DFD9}" srcOrd="0" destOrd="0" presId="urn:microsoft.com/office/officeart/2005/8/layout/hProcess9"/>
    <dgm:cxn modelId="{7EAD7AA7-3B57-4E2A-BA08-37474EAA30B0}" type="presParOf" srcId="{234FD786-CDC7-4168-ADC8-C963AF6D5E1E}" destId="{61B1612B-28C3-494D-B6E5-D3ACB6EA6ED4}" srcOrd="1" destOrd="0" presId="urn:microsoft.com/office/officeart/2005/8/layout/hProcess9"/>
    <dgm:cxn modelId="{DDD8BAAF-331D-45C2-B422-20C2F4860437}" type="presParOf" srcId="{234FD786-CDC7-4168-ADC8-C963AF6D5E1E}" destId="{890476F8-C0FB-4078-9606-2B536EB5A26C}" srcOrd="2" destOrd="0" presId="urn:microsoft.com/office/officeart/2005/8/layout/hProcess9"/>
    <dgm:cxn modelId="{AB637AAE-3B62-4A41-81AF-D5AE1AB68DCC}" type="presParOf" srcId="{234FD786-CDC7-4168-ADC8-C963AF6D5E1E}" destId="{BB443A99-2E1A-4B99-ABC6-B43E1D303A42}" srcOrd="3" destOrd="0" presId="urn:microsoft.com/office/officeart/2005/8/layout/hProcess9"/>
    <dgm:cxn modelId="{EB8AE11C-C641-47FE-80DF-77A88BA6D5B1}" type="presParOf" srcId="{234FD786-CDC7-4168-ADC8-C963AF6D5E1E}" destId="{B91299C0-5E76-4F8E-A40D-0F28D89B9B1A}" srcOrd="4" destOrd="0" presId="urn:microsoft.com/office/officeart/2005/8/layout/hProcess9"/>
    <dgm:cxn modelId="{C3F30540-A9AE-41A8-9D15-06A60BCE1314}" type="presParOf" srcId="{234FD786-CDC7-4168-ADC8-C963AF6D5E1E}" destId="{22F697B8-5A5E-4829-BA8E-B230E9279F49}" srcOrd="5" destOrd="0" presId="urn:microsoft.com/office/officeart/2005/8/layout/hProcess9"/>
    <dgm:cxn modelId="{9BBD482F-79C1-4C21-AAEC-3CA8F845118B}" type="presParOf" srcId="{234FD786-CDC7-4168-ADC8-C963AF6D5E1E}" destId="{E37D97EB-A649-4E9D-BD4C-792B0F454B64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9FCF02-CAD2-4D6F-9542-AD86711168CA}">
      <dsp:nvSpPr>
        <dsp:cNvPr id="0" name=""/>
        <dsp:cNvSpPr/>
      </dsp:nvSpPr>
      <dsp:spPr>
        <a:xfrm>
          <a:off x="774129" y="679575"/>
          <a:ext cx="1255425" cy="12554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7C175B98-93F4-4D7C-BB95-1514AB879CD5}">
      <dsp:nvSpPr>
        <dsp:cNvPr id="0" name=""/>
        <dsp:cNvSpPr/>
      </dsp:nvSpPr>
      <dsp:spPr>
        <a:xfrm>
          <a:off x="1041679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27117FB-F8A7-4A20-A8A7-EC686DDC76D0}">
      <dsp:nvSpPr>
        <dsp:cNvPr id="0" name=""/>
        <dsp:cNvSpPr/>
      </dsp:nvSpPr>
      <dsp:spPr>
        <a:xfrm>
          <a:off x="372805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kern="1200" dirty="0"/>
            <a:t>Törvényi SZABÁLYOZÁS</a:t>
          </a:r>
        </a:p>
      </dsp:txBody>
      <dsp:txXfrm>
        <a:off x="372805" y="2326036"/>
        <a:ext cx="2058075" cy="720000"/>
      </dsp:txXfrm>
    </dsp:sp>
    <dsp:sp modelId="{BCD8CDD9-0C56-4401-ADB1-8B48DAB2C96F}">
      <dsp:nvSpPr>
        <dsp:cNvPr id="0" name=""/>
        <dsp:cNvSpPr/>
      </dsp:nvSpPr>
      <dsp:spPr>
        <a:xfrm>
          <a:off x="3192368" y="679575"/>
          <a:ext cx="1255425" cy="125542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DB4CA7C4-FCA1-4127-B20A-2A5C031A3CF4}">
      <dsp:nvSpPr>
        <dsp:cNvPr id="0" name=""/>
        <dsp:cNvSpPr/>
      </dsp:nvSpPr>
      <dsp:spPr>
        <a:xfrm>
          <a:off x="3459917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6FE37A-5DB0-4899-9FCB-0CE39BC185F8}">
      <dsp:nvSpPr>
        <dsp:cNvPr id="0" name=""/>
        <dsp:cNvSpPr/>
      </dsp:nvSpPr>
      <dsp:spPr>
        <a:xfrm>
          <a:off x="2791043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kern="1200" dirty="0"/>
            <a:t>FELNŐTTKÉPZÉS</a:t>
          </a:r>
        </a:p>
      </dsp:txBody>
      <dsp:txXfrm>
        <a:off x="2791043" y="2326036"/>
        <a:ext cx="2058075" cy="720000"/>
      </dsp:txXfrm>
    </dsp:sp>
    <dsp:sp modelId="{FF93E135-77D6-48A0-8871-9BC93D705D06}">
      <dsp:nvSpPr>
        <dsp:cNvPr id="0" name=""/>
        <dsp:cNvSpPr/>
      </dsp:nvSpPr>
      <dsp:spPr>
        <a:xfrm>
          <a:off x="5610606" y="679575"/>
          <a:ext cx="1255425" cy="1255425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0000"/>
                <a:lumMod val="100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hade val="99000"/>
                <a:satMod val="105000"/>
                <a:lumMod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39509775-983E-4110-B989-EE2CD6514BE0}">
      <dsp:nvSpPr>
        <dsp:cNvPr id="0" name=""/>
        <dsp:cNvSpPr/>
      </dsp:nvSpPr>
      <dsp:spPr>
        <a:xfrm>
          <a:off x="5878155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EDC777-00B3-41D7-9AE1-23D741E941C3}">
      <dsp:nvSpPr>
        <dsp:cNvPr id="0" name=""/>
        <dsp:cNvSpPr/>
      </dsp:nvSpPr>
      <dsp:spPr>
        <a:xfrm>
          <a:off x="5209281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kern="1200" dirty="0"/>
            <a:t>Elektronikus aláírás</a:t>
          </a:r>
        </a:p>
      </dsp:txBody>
      <dsp:txXfrm>
        <a:off x="5209281" y="2326036"/>
        <a:ext cx="2058075" cy="720000"/>
      </dsp:txXfrm>
    </dsp:sp>
    <dsp:sp modelId="{852890F9-2342-4649-B2CE-4839FA6FA411}">
      <dsp:nvSpPr>
        <dsp:cNvPr id="0" name=""/>
        <dsp:cNvSpPr/>
      </dsp:nvSpPr>
      <dsp:spPr>
        <a:xfrm>
          <a:off x="8028844" y="679575"/>
          <a:ext cx="1255425" cy="1255425"/>
        </a:xfrm>
        <a:prstGeom prst="ellipse">
          <a:avLst/>
        </a:prstGeom>
        <a:gradFill rotWithShape="1">
          <a:gsLst>
            <a:gs pos="0">
              <a:schemeClr val="accent1">
                <a:satMod val="100000"/>
                <a:lumMod val="100000"/>
              </a:schemeClr>
            </a:gs>
            <a:gs pos="50000">
              <a:schemeClr val="accent1">
                <a:shade val="99000"/>
                <a:satMod val="105000"/>
                <a:lumMod val="100000"/>
              </a:schemeClr>
            </a:gs>
            <a:gs pos="100000">
              <a:schemeClr val="accent1">
                <a:shade val="98000"/>
                <a:satMod val="105000"/>
                <a:lumMod val="100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z="-190500" extrusionH="12700" prstMaterial="flat">
          <a:bevelT w="50800" h="63500" prst="riblet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9AAA1171-2E98-4AE9-BC0F-27417CEBED1D}">
      <dsp:nvSpPr>
        <dsp:cNvPr id="0" name=""/>
        <dsp:cNvSpPr/>
      </dsp:nvSpPr>
      <dsp:spPr>
        <a:xfrm>
          <a:off x="8296394" y="947125"/>
          <a:ext cx="720326" cy="72032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C6F86C-0D62-470C-AC3A-0CFB06BBDD79}">
      <dsp:nvSpPr>
        <dsp:cNvPr id="0" name=""/>
        <dsp:cNvSpPr/>
      </dsp:nvSpPr>
      <dsp:spPr>
        <a:xfrm>
          <a:off x="7627519" y="2326036"/>
          <a:ext cx="2058075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hu" sz="1800" kern="1200" dirty="0"/>
            <a:t>Elektronikus aláírás Készítése</a:t>
          </a:r>
        </a:p>
      </dsp:txBody>
      <dsp:txXfrm>
        <a:off x="7627519" y="2326036"/>
        <a:ext cx="2058075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0ECB1A-9C78-4B9D-A065-B0C662E060E1}">
      <dsp:nvSpPr>
        <dsp:cNvPr id="0" name=""/>
        <dsp:cNvSpPr/>
      </dsp:nvSpPr>
      <dsp:spPr>
        <a:xfrm rot="16200000">
          <a:off x="592" y="780846"/>
          <a:ext cx="2059943" cy="2059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papír</a:t>
          </a:r>
        </a:p>
      </dsp:txBody>
      <dsp:txXfrm rot="5400000">
        <a:off x="592" y="1295832"/>
        <a:ext cx="1699453" cy="1029971"/>
      </dsp:txXfrm>
    </dsp:sp>
    <dsp:sp modelId="{469218D1-D850-4AD5-8CD4-C5A4761F11DF}">
      <dsp:nvSpPr>
        <dsp:cNvPr id="0" name=""/>
        <dsp:cNvSpPr/>
      </dsp:nvSpPr>
      <dsp:spPr>
        <a:xfrm rot="5400000">
          <a:off x="2235558" y="780846"/>
          <a:ext cx="2059943" cy="2059943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-8680613"/>
            <a:satOff val="42546"/>
            <a:lumOff val="16275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  <a:sp3d extrusionH="28000" prstMaterial="matte"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/>
            <a:t>elektronikus</a:t>
          </a:r>
        </a:p>
      </dsp:txBody>
      <dsp:txXfrm rot="-5400000">
        <a:off x="2596048" y="1295832"/>
        <a:ext cx="1699453" cy="10299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4C26E0-3E8E-42D4-B880-DA8D60566622}">
      <dsp:nvSpPr>
        <dsp:cNvPr id="0" name=""/>
        <dsp:cNvSpPr/>
      </dsp:nvSpPr>
      <dsp:spPr>
        <a:xfrm>
          <a:off x="0" y="429197"/>
          <a:ext cx="2573556" cy="128677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12700" dir="5400000" algn="ctr" rotWithShape="0">
            <a:srgbClr val="000000">
              <a:alpha val="630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  <a:sp3d extrusionH="28000" prstMaterial="matte"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400" kern="1200" dirty="0"/>
            <a:t>minden későbbi változás észrevehető</a:t>
          </a:r>
        </a:p>
      </dsp:txBody>
      <dsp:txXfrm>
        <a:off x="37688" y="466885"/>
        <a:ext cx="2498180" cy="12114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5CE1-8B14-43E8-BA54-E6F54DFEA3F1}">
      <dsp:nvSpPr>
        <dsp:cNvPr id="0" name=""/>
        <dsp:cNvSpPr/>
      </dsp:nvSpPr>
      <dsp:spPr>
        <a:xfrm>
          <a:off x="3062672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804814"/>
        <a:ext cx="30951" cy="6190"/>
      </dsp:txXfrm>
    </dsp:sp>
    <dsp:sp modelId="{5907C837-4E9C-4318-A3D5-55964F201305}">
      <dsp:nvSpPr>
        <dsp:cNvPr id="0" name=""/>
        <dsp:cNvSpPr/>
      </dsp:nvSpPr>
      <dsp:spPr>
        <a:xfrm>
          <a:off x="373064" y="486"/>
          <a:ext cx="2691407" cy="161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ügyfél kulcspárt generál magának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privát kulcsot biztonságba helyezi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nyilvános kulccsal elkészítteti tanúsítványkérvényt</a:t>
          </a:r>
        </a:p>
      </dsp:txBody>
      <dsp:txXfrm>
        <a:off x="373064" y="486"/>
        <a:ext cx="2691407" cy="1614844"/>
      </dsp:txXfrm>
    </dsp:sp>
    <dsp:sp modelId="{EFC219E2-1F7B-4F08-B4FC-DA31183D9BA4}">
      <dsp:nvSpPr>
        <dsp:cNvPr id="0" name=""/>
        <dsp:cNvSpPr/>
      </dsp:nvSpPr>
      <dsp:spPr>
        <a:xfrm>
          <a:off x="6373103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651840" y="804814"/>
        <a:ext cx="30951" cy="6190"/>
      </dsp:txXfrm>
    </dsp:sp>
    <dsp:sp modelId="{8D8C316D-D844-4880-843F-FB0609483CEA}">
      <dsp:nvSpPr>
        <dsp:cNvPr id="0" name=""/>
        <dsp:cNvSpPr/>
      </dsp:nvSpPr>
      <dsp:spPr>
        <a:xfrm>
          <a:off x="3683496" y="486"/>
          <a:ext cx="2691407" cy="1614844"/>
        </a:xfrm>
        <a:prstGeom prst="rect">
          <a:avLst/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elvégzi a személyazonosság ellenőrzését</a:t>
          </a:r>
        </a:p>
      </dsp:txBody>
      <dsp:txXfrm>
        <a:off x="3683496" y="486"/>
        <a:ext cx="2691407" cy="1614844"/>
      </dsp:txXfrm>
    </dsp:sp>
    <dsp:sp modelId="{76AED851-0240-49E8-8049-3442D325C27C}">
      <dsp:nvSpPr>
        <dsp:cNvPr id="0" name=""/>
        <dsp:cNvSpPr/>
      </dsp:nvSpPr>
      <dsp:spPr>
        <a:xfrm>
          <a:off x="1718768" y="1613531"/>
          <a:ext cx="6620863" cy="588423"/>
        </a:xfrm>
        <a:custGeom>
          <a:avLst/>
          <a:gdLst/>
          <a:ahLst/>
          <a:cxnLst/>
          <a:rect l="0" t="0" r="0" b="0"/>
          <a:pathLst>
            <a:path>
              <a:moveTo>
                <a:pt x="6620863" y="0"/>
              </a:moveTo>
              <a:lnTo>
                <a:pt x="6620863" y="311311"/>
              </a:lnTo>
              <a:lnTo>
                <a:pt x="0" y="311311"/>
              </a:lnTo>
              <a:lnTo>
                <a:pt x="0" y="5884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862956" y="1904648"/>
        <a:ext cx="332486" cy="6190"/>
      </dsp:txXfrm>
    </dsp:sp>
    <dsp:sp modelId="{FD485EE1-EF05-4F57-8289-958EA361AC6C}">
      <dsp:nvSpPr>
        <dsp:cNvPr id="0" name=""/>
        <dsp:cNvSpPr/>
      </dsp:nvSpPr>
      <dsp:spPr>
        <a:xfrm>
          <a:off x="6993927" y="486"/>
          <a:ext cx="2691407" cy="1614844"/>
        </a:xfrm>
        <a:prstGeom prst="rect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az ügyfél nyilvános kulcsából és adataiból kéri a tanúsítványt CA-tól</a:t>
          </a:r>
        </a:p>
      </dsp:txBody>
      <dsp:txXfrm>
        <a:off x="6993927" y="486"/>
        <a:ext cx="2691407" cy="1614844"/>
      </dsp:txXfrm>
    </dsp:sp>
    <dsp:sp modelId="{9D74F7D9-8A0B-4D1A-86A1-5161F4CCBFFB}">
      <dsp:nvSpPr>
        <dsp:cNvPr id="0" name=""/>
        <dsp:cNvSpPr/>
      </dsp:nvSpPr>
      <dsp:spPr>
        <a:xfrm>
          <a:off x="3062672" y="2996057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3038682"/>
        <a:ext cx="30951" cy="6190"/>
      </dsp:txXfrm>
    </dsp:sp>
    <dsp:sp modelId="{B34266BF-BE56-43FA-8AF1-0BA1E48FF2E5}">
      <dsp:nvSpPr>
        <dsp:cNvPr id="0" name=""/>
        <dsp:cNvSpPr/>
      </dsp:nvSpPr>
      <dsp:spPr>
        <a:xfrm>
          <a:off x="373064" y="2234355"/>
          <a:ext cx="2691407" cy="1614844"/>
        </a:xfrm>
        <a:prstGeom prst="rect">
          <a:avLst/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ellenőrzi a tanúsítványkérés digitális aláírását</a:t>
          </a:r>
        </a:p>
      </dsp:txBody>
      <dsp:txXfrm>
        <a:off x="373064" y="2234355"/>
        <a:ext cx="2691407" cy="1614844"/>
      </dsp:txXfrm>
    </dsp:sp>
    <dsp:sp modelId="{AD921219-FC3C-47DE-9067-B0741797A347}">
      <dsp:nvSpPr>
        <dsp:cNvPr id="0" name=""/>
        <dsp:cNvSpPr/>
      </dsp:nvSpPr>
      <dsp:spPr>
        <a:xfrm>
          <a:off x="3683496" y="2234355"/>
          <a:ext cx="2691407" cy="1614844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elkészíti a kért tanúsítványt és közzéteszi a nyilvános tanúsítványtárban</a:t>
          </a:r>
        </a:p>
      </dsp:txBody>
      <dsp:txXfrm>
        <a:off x="3683496" y="2234355"/>
        <a:ext cx="2691407" cy="161484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5CE1-8B14-43E8-BA54-E6F54DFEA3F1}">
      <dsp:nvSpPr>
        <dsp:cNvPr id="0" name=""/>
        <dsp:cNvSpPr/>
      </dsp:nvSpPr>
      <dsp:spPr>
        <a:xfrm>
          <a:off x="3062672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804814"/>
        <a:ext cx="30951" cy="6190"/>
      </dsp:txXfrm>
    </dsp:sp>
    <dsp:sp modelId="{5907C837-4E9C-4318-A3D5-55964F201305}">
      <dsp:nvSpPr>
        <dsp:cNvPr id="0" name=""/>
        <dsp:cNvSpPr/>
      </dsp:nvSpPr>
      <dsp:spPr>
        <a:xfrm>
          <a:off x="373064" y="486"/>
          <a:ext cx="2691407" cy="161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ügyfél kulcspárt generál magának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privát kulcsot biztonságba helyezi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nyilvános kulccsal elkészítteti tanúsítványkérvényt</a:t>
          </a:r>
        </a:p>
      </dsp:txBody>
      <dsp:txXfrm>
        <a:off x="373064" y="486"/>
        <a:ext cx="2691407" cy="1614844"/>
      </dsp:txXfrm>
    </dsp:sp>
    <dsp:sp modelId="{EFC219E2-1F7B-4F08-B4FC-DA31183D9BA4}">
      <dsp:nvSpPr>
        <dsp:cNvPr id="0" name=""/>
        <dsp:cNvSpPr/>
      </dsp:nvSpPr>
      <dsp:spPr>
        <a:xfrm>
          <a:off x="6373103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651840" y="804814"/>
        <a:ext cx="30951" cy="6190"/>
      </dsp:txXfrm>
    </dsp:sp>
    <dsp:sp modelId="{8D8C316D-D844-4880-843F-FB0609483CEA}">
      <dsp:nvSpPr>
        <dsp:cNvPr id="0" name=""/>
        <dsp:cNvSpPr/>
      </dsp:nvSpPr>
      <dsp:spPr>
        <a:xfrm>
          <a:off x="3683496" y="486"/>
          <a:ext cx="2691407" cy="1614844"/>
        </a:xfrm>
        <a:prstGeom prst="rect">
          <a:avLst/>
        </a:prstGeom>
        <a:solidFill>
          <a:schemeClr val="accent2">
            <a:hueOff val="2808628"/>
            <a:satOff val="-8960"/>
            <a:lumOff val="-348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elvégzi a személyazonosság ellenőrzését</a:t>
          </a:r>
        </a:p>
      </dsp:txBody>
      <dsp:txXfrm>
        <a:off x="3683496" y="486"/>
        <a:ext cx="2691407" cy="1614844"/>
      </dsp:txXfrm>
    </dsp:sp>
    <dsp:sp modelId="{76AED851-0240-49E8-8049-3442D325C27C}">
      <dsp:nvSpPr>
        <dsp:cNvPr id="0" name=""/>
        <dsp:cNvSpPr/>
      </dsp:nvSpPr>
      <dsp:spPr>
        <a:xfrm>
          <a:off x="1718768" y="1613531"/>
          <a:ext cx="6620863" cy="588423"/>
        </a:xfrm>
        <a:custGeom>
          <a:avLst/>
          <a:gdLst/>
          <a:ahLst/>
          <a:cxnLst/>
          <a:rect l="0" t="0" r="0" b="0"/>
          <a:pathLst>
            <a:path>
              <a:moveTo>
                <a:pt x="6620863" y="0"/>
              </a:moveTo>
              <a:lnTo>
                <a:pt x="6620863" y="311311"/>
              </a:lnTo>
              <a:lnTo>
                <a:pt x="0" y="311311"/>
              </a:lnTo>
              <a:lnTo>
                <a:pt x="0" y="5884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862956" y="1904648"/>
        <a:ext cx="332486" cy="6190"/>
      </dsp:txXfrm>
    </dsp:sp>
    <dsp:sp modelId="{FD485EE1-EF05-4F57-8289-958EA361AC6C}">
      <dsp:nvSpPr>
        <dsp:cNvPr id="0" name=""/>
        <dsp:cNvSpPr/>
      </dsp:nvSpPr>
      <dsp:spPr>
        <a:xfrm>
          <a:off x="6993927" y="486"/>
          <a:ext cx="2691407" cy="1614844"/>
        </a:xfrm>
        <a:prstGeom prst="rect">
          <a:avLst/>
        </a:prstGeom>
        <a:solidFill>
          <a:schemeClr val="accent2">
            <a:hueOff val="5617257"/>
            <a:satOff val="-17921"/>
            <a:lumOff val="-6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az ügyfél nyilvános kulcsából és adataiból kéri a tanúsítványt CA-tól</a:t>
          </a:r>
        </a:p>
      </dsp:txBody>
      <dsp:txXfrm>
        <a:off x="6993927" y="486"/>
        <a:ext cx="2691407" cy="1614844"/>
      </dsp:txXfrm>
    </dsp:sp>
    <dsp:sp modelId="{9D74F7D9-8A0B-4D1A-86A1-5161F4CCBFFB}">
      <dsp:nvSpPr>
        <dsp:cNvPr id="0" name=""/>
        <dsp:cNvSpPr/>
      </dsp:nvSpPr>
      <dsp:spPr>
        <a:xfrm>
          <a:off x="3062672" y="2996057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3038682"/>
        <a:ext cx="30951" cy="6190"/>
      </dsp:txXfrm>
    </dsp:sp>
    <dsp:sp modelId="{B34266BF-BE56-43FA-8AF1-0BA1E48FF2E5}">
      <dsp:nvSpPr>
        <dsp:cNvPr id="0" name=""/>
        <dsp:cNvSpPr/>
      </dsp:nvSpPr>
      <dsp:spPr>
        <a:xfrm>
          <a:off x="373064" y="2234355"/>
          <a:ext cx="2691407" cy="1614844"/>
        </a:xfrm>
        <a:prstGeom prst="rect">
          <a:avLst/>
        </a:prstGeom>
        <a:solidFill>
          <a:schemeClr val="accent2">
            <a:hueOff val="8425886"/>
            <a:satOff val="-26881"/>
            <a:lumOff val="-104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ellenőrzi a tanúsítványkérés digitális aláírását</a:t>
          </a:r>
        </a:p>
      </dsp:txBody>
      <dsp:txXfrm>
        <a:off x="373064" y="2234355"/>
        <a:ext cx="2691407" cy="1614844"/>
      </dsp:txXfrm>
    </dsp:sp>
    <dsp:sp modelId="{AD921219-FC3C-47DE-9067-B0741797A347}">
      <dsp:nvSpPr>
        <dsp:cNvPr id="0" name=""/>
        <dsp:cNvSpPr/>
      </dsp:nvSpPr>
      <dsp:spPr>
        <a:xfrm>
          <a:off x="3683496" y="2234355"/>
          <a:ext cx="2691407" cy="1614844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CA elkészíti a kért tanúsítványt és közzéteszi a nyilvános tanúsítványtárban</a:t>
          </a:r>
        </a:p>
      </dsp:txBody>
      <dsp:txXfrm>
        <a:off x="3683496" y="2234355"/>
        <a:ext cx="2691407" cy="16148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365CE1-8B14-43E8-BA54-E6F54DFEA3F1}">
      <dsp:nvSpPr>
        <dsp:cNvPr id="0" name=""/>
        <dsp:cNvSpPr/>
      </dsp:nvSpPr>
      <dsp:spPr>
        <a:xfrm>
          <a:off x="3062672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3341408" y="804814"/>
        <a:ext cx="30951" cy="6190"/>
      </dsp:txXfrm>
    </dsp:sp>
    <dsp:sp modelId="{5907C837-4E9C-4318-A3D5-55964F201305}">
      <dsp:nvSpPr>
        <dsp:cNvPr id="0" name=""/>
        <dsp:cNvSpPr/>
      </dsp:nvSpPr>
      <dsp:spPr>
        <a:xfrm>
          <a:off x="373064" y="486"/>
          <a:ext cx="2691407" cy="16148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Az ügyfél kulcspárt generál magának 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privát kulcsot biztonságba helyezi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200" kern="1200" dirty="0"/>
            <a:t>A nyilvános kulccsal elkészítteti tanúsítványkérvényt</a:t>
          </a:r>
        </a:p>
      </dsp:txBody>
      <dsp:txXfrm>
        <a:off x="373064" y="486"/>
        <a:ext cx="2691407" cy="1614844"/>
      </dsp:txXfrm>
    </dsp:sp>
    <dsp:sp modelId="{EFC219E2-1F7B-4F08-B4FC-DA31183D9BA4}">
      <dsp:nvSpPr>
        <dsp:cNvPr id="0" name=""/>
        <dsp:cNvSpPr/>
      </dsp:nvSpPr>
      <dsp:spPr>
        <a:xfrm>
          <a:off x="6373103" y="762189"/>
          <a:ext cx="588423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88423" y="45720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6651840" y="804814"/>
        <a:ext cx="30951" cy="6190"/>
      </dsp:txXfrm>
    </dsp:sp>
    <dsp:sp modelId="{8D8C316D-D844-4880-843F-FB0609483CEA}">
      <dsp:nvSpPr>
        <dsp:cNvPr id="0" name=""/>
        <dsp:cNvSpPr/>
      </dsp:nvSpPr>
      <dsp:spPr>
        <a:xfrm>
          <a:off x="3683496" y="486"/>
          <a:ext cx="2691407" cy="1614844"/>
        </a:xfrm>
        <a:prstGeom prst="rect">
          <a:avLst/>
        </a:prstGeom>
        <a:solidFill>
          <a:schemeClr val="accent2">
            <a:hueOff val="3744838"/>
            <a:satOff val="-11947"/>
            <a:lumOff val="-46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elvégzi a személyazonosság ellenőrzését</a:t>
          </a:r>
        </a:p>
      </dsp:txBody>
      <dsp:txXfrm>
        <a:off x="3683496" y="486"/>
        <a:ext cx="2691407" cy="1614844"/>
      </dsp:txXfrm>
    </dsp:sp>
    <dsp:sp modelId="{76AED851-0240-49E8-8049-3442D325C27C}">
      <dsp:nvSpPr>
        <dsp:cNvPr id="0" name=""/>
        <dsp:cNvSpPr/>
      </dsp:nvSpPr>
      <dsp:spPr>
        <a:xfrm>
          <a:off x="1718768" y="1613531"/>
          <a:ext cx="6620863" cy="588423"/>
        </a:xfrm>
        <a:custGeom>
          <a:avLst/>
          <a:gdLst/>
          <a:ahLst/>
          <a:cxnLst/>
          <a:rect l="0" t="0" r="0" b="0"/>
          <a:pathLst>
            <a:path>
              <a:moveTo>
                <a:pt x="6620863" y="0"/>
              </a:moveTo>
              <a:lnTo>
                <a:pt x="6620863" y="311311"/>
              </a:lnTo>
              <a:lnTo>
                <a:pt x="0" y="311311"/>
              </a:lnTo>
              <a:lnTo>
                <a:pt x="0" y="588423"/>
              </a:lnTo>
            </a:path>
          </a:pathLst>
        </a:custGeom>
        <a:noFill/>
        <a:ln w="38100" cap="flat" cmpd="sng" algn="ctr">
          <a:solidFill>
            <a:scrgbClr r="0" g="0" b="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hu-HU" sz="500" kern="1200"/>
        </a:p>
      </dsp:txBody>
      <dsp:txXfrm>
        <a:off x="4862956" y="1904648"/>
        <a:ext cx="332486" cy="6190"/>
      </dsp:txXfrm>
    </dsp:sp>
    <dsp:sp modelId="{FD485EE1-EF05-4F57-8289-958EA361AC6C}">
      <dsp:nvSpPr>
        <dsp:cNvPr id="0" name=""/>
        <dsp:cNvSpPr/>
      </dsp:nvSpPr>
      <dsp:spPr>
        <a:xfrm>
          <a:off x="6993927" y="486"/>
          <a:ext cx="2691407" cy="1614844"/>
        </a:xfrm>
        <a:prstGeom prst="rect">
          <a:avLst/>
        </a:prstGeom>
        <a:solidFill>
          <a:schemeClr val="accent2">
            <a:hueOff val="7489676"/>
            <a:satOff val="-23894"/>
            <a:lumOff val="-92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RA az ügyfél nyilvános kulcsából és adataiból kéri a tanúsítványt CA-tól</a:t>
          </a:r>
        </a:p>
      </dsp:txBody>
      <dsp:txXfrm>
        <a:off x="6993927" y="486"/>
        <a:ext cx="2691407" cy="1614844"/>
      </dsp:txXfrm>
    </dsp:sp>
    <dsp:sp modelId="{AD921219-FC3C-47DE-9067-B0741797A347}">
      <dsp:nvSpPr>
        <dsp:cNvPr id="0" name=""/>
        <dsp:cNvSpPr/>
      </dsp:nvSpPr>
      <dsp:spPr>
        <a:xfrm>
          <a:off x="373064" y="2234355"/>
          <a:ext cx="2691407" cy="1614844"/>
        </a:xfrm>
        <a:prstGeom prst="rect">
          <a:avLst/>
        </a:prstGeom>
        <a:solidFill>
          <a:schemeClr val="accent2">
            <a:hueOff val="11234514"/>
            <a:satOff val="-35841"/>
            <a:lumOff val="-1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kern="1200" dirty="0"/>
            <a:t>A RA elkészíti a kért tanúsítványt és közzéteszi a nyilvános tanúsítványtárban</a:t>
          </a:r>
        </a:p>
      </dsp:txBody>
      <dsp:txXfrm>
        <a:off x="373064" y="2234355"/>
        <a:ext cx="2691407" cy="1614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721FE2-368F-47D0-9CFE-351AF45B3D7B}">
      <dsp:nvSpPr>
        <dsp:cNvPr id="0" name=""/>
        <dsp:cNvSpPr/>
      </dsp:nvSpPr>
      <dsp:spPr>
        <a:xfrm>
          <a:off x="754379" y="0"/>
          <a:ext cx="8549640" cy="384968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BD1575-33FF-49DA-BDE9-16781125DFD9}">
      <dsp:nvSpPr>
        <dsp:cNvPr id="0" name=""/>
        <dsp:cNvSpPr/>
      </dsp:nvSpPr>
      <dsp:spPr>
        <a:xfrm>
          <a:off x="5034" y="1154906"/>
          <a:ext cx="242128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t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Igénylés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Minősített (személyes)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u-HU" sz="1500" kern="1200" dirty="0"/>
            <a:t>Nem minősített (elektronikus)</a:t>
          </a:r>
        </a:p>
      </dsp:txBody>
      <dsp:txXfrm>
        <a:off x="80204" y="1230076"/>
        <a:ext cx="2270944" cy="1389534"/>
      </dsp:txXfrm>
    </dsp:sp>
    <dsp:sp modelId="{890476F8-C0FB-4078-9606-2B536EB5A26C}">
      <dsp:nvSpPr>
        <dsp:cNvPr id="0" name=""/>
        <dsp:cNvSpPr/>
      </dsp:nvSpPr>
      <dsp:spPr>
        <a:xfrm>
          <a:off x="2547383" y="1154906"/>
          <a:ext cx="242128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Szerződéskötés</a:t>
          </a:r>
        </a:p>
      </dsp:txBody>
      <dsp:txXfrm>
        <a:off x="2622553" y="1230076"/>
        <a:ext cx="2270944" cy="1389534"/>
      </dsp:txXfrm>
    </dsp:sp>
    <dsp:sp modelId="{B91299C0-5E76-4F8E-A40D-0F28D89B9B1A}">
      <dsp:nvSpPr>
        <dsp:cNvPr id="0" name=""/>
        <dsp:cNvSpPr/>
      </dsp:nvSpPr>
      <dsp:spPr>
        <a:xfrm>
          <a:off x="5089732" y="1154906"/>
          <a:ext cx="242128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Telepítés</a:t>
          </a:r>
          <a:br>
            <a:rPr lang="hu-HU" sz="1900" kern="1200" dirty="0"/>
          </a:br>
          <a:r>
            <a:rPr lang="hu-HU" sz="1900" kern="1200" dirty="0"/>
            <a:t>(informatikus segítsége ajánlott)</a:t>
          </a:r>
        </a:p>
      </dsp:txBody>
      <dsp:txXfrm>
        <a:off x="5164902" y="1230076"/>
        <a:ext cx="2270944" cy="1389534"/>
      </dsp:txXfrm>
    </dsp:sp>
    <dsp:sp modelId="{E37D97EB-A649-4E9D-BD4C-792B0F454B64}">
      <dsp:nvSpPr>
        <dsp:cNvPr id="0" name=""/>
        <dsp:cNvSpPr/>
      </dsp:nvSpPr>
      <dsp:spPr>
        <a:xfrm>
          <a:off x="7632081" y="1154906"/>
          <a:ext cx="2421284" cy="153987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900" kern="1200" dirty="0"/>
            <a:t>Alkalmazás</a:t>
          </a:r>
        </a:p>
      </dsp:txBody>
      <dsp:txXfrm>
        <a:off x="7707251" y="1230076"/>
        <a:ext cx="2270944" cy="13895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4DBEDC9-DEE2-4537-BF9C-AB80B281938E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7ACF5E7-ACB0-497B-A8C6-F2E617B463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3396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CA765EB-B293-4315-B7AD-15CA9BEC5FFE}" type="datetime1">
              <a:rPr lang="hu-HU" smtClean="0"/>
              <a:t>2021. 05. 12.</a:t>
            </a:fld>
            <a:endParaRPr lang="en-US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"/>
              <a:t>Mintaszöveg szerkesztése</a:t>
            </a:r>
            <a:endParaRPr lang="en-US"/>
          </a:p>
          <a:p>
            <a:pPr lvl="1" rtl="0"/>
            <a:r>
              <a:rPr lang="hu"/>
              <a:t>Második szint</a:t>
            </a:r>
          </a:p>
          <a:p>
            <a:pPr lvl="2" rtl="0"/>
            <a:r>
              <a:rPr lang="hu"/>
              <a:t>Harmadik szint</a:t>
            </a:r>
          </a:p>
          <a:p>
            <a:pPr lvl="3" rtl="0"/>
            <a:r>
              <a:rPr lang="hu"/>
              <a:t>Negyedik szint</a:t>
            </a:r>
          </a:p>
          <a:p>
            <a:pPr lvl="4" rtl="0"/>
            <a:r>
              <a:rPr lang="hu"/>
              <a:t>Ötödik szint</a:t>
            </a:r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37A705E3-E620-489D-9973-6221209A4B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581830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10" name="Téglalap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Téglalap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Téglalap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Csoport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rtlCol="0" anchor="ctr">
            <a:noAutofit/>
          </a:bodyPr>
          <a:lstStyle>
            <a:lvl1pPr algn="ctr">
              <a:lnSpc>
                <a:spcPct val="83000"/>
              </a:lnSpc>
              <a:defRPr lang="en-US" sz="60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 rtlCol="0"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20" name="Dátum helye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 rtlCol="0"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fld id="{E6EF944A-6F37-41E2-B5C6-04D0683B8C50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7701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B7DB95B-47D7-426E-8B92-454635E4D9B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32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CC38EF0-E00F-477C-99D3-71C8AB8AB237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73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3708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 useBgFill="1">
        <p:nvSpPr>
          <p:cNvPr id="23" name="Téglalap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Téglalap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Téglalap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rtlCol="0" anchor="ctr">
            <a:noAutofit/>
          </a:bodyPr>
          <a:lstStyle>
            <a:lvl1pPr algn="ctr">
              <a:lnSpc>
                <a:spcPct val="83000"/>
              </a:lnSpc>
              <a:defRPr lang="en-US" sz="60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grpSp>
        <p:nvGrpSpPr>
          <p:cNvPr id="16" name="Csoport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Egyenes összekötő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gyenes összekötő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rtlCol="0"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 rtlCol="0"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pPr rtl="0"/>
            <a:fld id="{244CD4DB-1F39-4B37-B883-BA55EFB8163D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 rtlCol="0"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071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4F8202-AF50-4D1C-AFD0-0DBFE639A568}" type="datetime1">
              <a:rPr lang="hu-HU" smtClean="0"/>
              <a:t>2021. 05. 12.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72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rtlCol="0"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 rtlCol="0"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6B0443E-AA82-48FF-9D5D-8ED40576610A}" type="datetime1">
              <a:rPr lang="hu-HU" smtClean="0"/>
              <a:t>2021. 05. 12.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960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A0075B9-27CE-4C45-A746-51F79BB679E9}" type="datetime1">
              <a:rPr lang="hu-HU" smtClean="0"/>
              <a:t>2021. 05. 12.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413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178B65-C1ED-4361-B030-7529415F0767}" type="datetime1">
              <a:rPr lang="hu-HU" smtClean="0"/>
              <a:t>2021. 05. 12.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247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églalap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églalap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 rtlCol="0"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hu-HU"/>
              <a:t>Mintaszöveg szerkesztése</a:t>
            </a:r>
          </a:p>
          <a:p>
            <a:pPr lvl="1" rtl="0"/>
            <a:r>
              <a:rPr lang="hu-HU"/>
              <a:t>Második szint</a:t>
            </a:r>
          </a:p>
          <a:p>
            <a:pPr lvl="2" rtl="0"/>
            <a:r>
              <a:rPr lang="hu-HU"/>
              <a:t>Harmadik szint</a:t>
            </a:r>
          </a:p>
          <a:p>
            <a:pPr lvl="3" rtl="0"/>
            <a:r>
              <a:rPr lang="hu-HU"/>
              <a:t>Negyedik szint</a:t>
            </a:r>
          </a:p>
          <a:p>
            <a:pPr lvl="4" rtl="0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  <p:sp>
        <p:nvSpPr>
          <p:cNvPr id="8" name="Dátum helye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640581C2-7F25-43EE-9781-779B3A5B8879}" type="datetime1">
              <a:rPr lang="hu-HU" smtClean="0"/>
              <a:t>2021. 05. 12.</a:t>
            </a:fld>
            <a:endParaRPr lang="en-US"/>
          </a:p>
        </p:txBody>
      </p:sp>
      <p:sp>
        <p:nvSpPr>
          <p:cNvPr id="9" name="Élőláb helye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 rtlCol="0"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602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églalap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 rtlCol="0"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rtl="0"/>
            <a:fld id="{EF1A7AB0-F3DE-4076-8C98-B11F4F1B8F2C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 rtlCol="0"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 rtlCol="0"/>
          <a:lstStyle/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rtlCol="0"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 rtlCol="0"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hu-HU"/>
              <a:t>Mintaszöveg szerkesztése</a:t>
            </a:r>
          </a:p>
        </p:txBody>
      </p:sp>
    </p:spTree>
    <p:extLst>
      <p:ext uri="{BB962C8B-B14F-4D97-AF65-F5344CB8AC3E}">
        <p14:creationId xmlns:p14="http://schemas.microsoft.com/office/powerpoint/2010/main" val="2678223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>
            <a:extLst>
              <a:ext uri="{FF2B5EF4-FFF2-40B4-BE49-F238E27FC236}">
                <a16:creationId xmlns:a16="http://schemas.microsoft.com/office/drawing/2014/main" id="{2CA4D335-1005-475D-8B99-B1FCD6705517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827"/>
            <a:ext cx="1745672" cy="6858000"/>
          </a:xfrm>
          <a:prstGeom prst="rect">
            <a:avLst/>
          </a:prstGeom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u" dirty="0"/>
              <a:t>Mintacím stílusának szerkesztése</a:t>
            </a: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" dirty="0"/>
              <a:t>Mintaszöveg szerkesztése</a:t>
            </a:r>
          </a:p>
          <a:p>
            <a:pPr lvl="1" rtl="0"/>
            <a:r>
              <a:rPr lang="hu" dirty="0"/>
              <a:t>Második szint</a:t>
            </a:r>
          </a:p>
          <a:p>
            <a:pPr lvl="2" rtl="0"/>
            <a:r>
              <a:rPr lang="hu" dirty="0"/>
              <a:t>Harmadik szint</a:t>
            </a:r>
          </a:p>
          <a:p>
            <a:pPr lvl="3" rtl="0"/>
            <a:r>
              <a:rPr lang="hu" dirty="0"/>
              <a:t>Negyedik szint</a:t>
            </a:r>
          </a:p>
          <a:p>
            <a:pPr lvl="4" rtl="0"/>
            <a:r>
              <a:rPr lang="hu" dirty="0"/>
              <a:t>Ötödik szint</a:t>
            </a:r>
            <a:endParaRPr lang="en-US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A4D427-D56C-4368-810A-6B0C8000E086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4B7E4EF-A1BD-40F4-AB7B-04F084DD99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57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65" r:id="rId5"/>
    <p:sldLayoutId id="2147483671" r:id="rId6"/>
    <p:sldLayoutId id="2147483672" r:id="rId7"/>
    <p:sldLayoutId id="2147483662" r:id="rId8"/>
    <p:sldLayoutId id="2147483663" r:id="rId9"/>
    <p:sldLayoutId id="2147483664" r:id="rId10"/>
    <p:sldLayoutId id="2147483666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0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slide" Target="slide53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9.png"/><Relationship Id="rId7" Type="http://schemas.openxmlformats.org/officeDocument/2006/relationships/image" Target="../media/image28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slide" Target="slide64.xml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9.png"/><Relationship Id="rId7" Type="http://schemas.openxmlformats.org/officeDocument/2006/relationships/image" Target="../media/image24.png"/><Relationship Id="rId2" Type="http://schemas.openxmlformats.org/officeDocument/2006/relationships/slide" Target="slide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8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minositett.cer" TargetMode="External"/><Relationship Id="rId3" Type="http://schemas.openxmlformats.org/officeDocument/2006/relationships/diagramLayout" Target="../diagrams/layout5.xml"/><Relationship Id="rId7" Type="http://schemas.openxmlformats.org/officeDocument/2006/relationships/slide" Target="slide53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comments" Target="../comments/comment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nemMinositett.crt" TargetMode="External"/><Relationship Id="rId3" Type="http://schemas.openxmlformats.org/officeDocument/2006/relationships/diagramLayout" Target="../diagrams/layout6.xml"/><Relationship Id="rId7" Type="http://schemas.openxmlformats.org/officeDocument/2006/relationships/slide" Target="slide53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file:///D:\1-ECDL\Elektronikus%20al&#225;&#237;r&#225;s\ellen&#337;rz&#233;s\kozlony%20mk13096.pdf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NISZ-CertExchange.cer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e-szigno.hu/hitelesites-szolgaltatas/tanusitvanyok/tanusitvany-igenylese.html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netlock.hu/mokka/" TargetMode="External"/><Relationship Id="rId2" Type="http://schemas.openxmlformats.org/officeDocument/2006/relationships/hyperlink" Target="https://e-szigno.hu/letoltesek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hyperlink" Target="https://keaesz.gov.hu/keaesz/validate.html" TargetMode="Externa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82" name="Téglalap 81">
            <a:extLst>
              <a:ext uri="{FF2B5EF4-FFF2-40B4-BE49-F238E27FC236}">
                <a16:creationId xmlns:a16="http://schemas.microsoft.com/office/drawing/2014/main" id="{2644B391-9BFE-445C-A9EC-F544BB85FB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5067" y="1808532"/>
            <a:ext cx="5452527" cy="3240936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 cap="sq" cmpd="sng" algn="ctr">
            <a:noFill/>
            <a:prstDash val="solid"/>
            <a:miter lim="800000"/>
          </a:ln>
          <a:effectLst/>
        </p:spPr>
      </p:sp>
      <p:sp>
        <p:nvSpPr>
          <p:cNvPr id="84" name="Téglalap 83">
            <a:extLst>
              <a:ext uri="{FF2B5EF4-FFF2-40B4-BE49-F238E27FC236}">
                <a16:creationId xmlns:a16="http://schemas.microsoft.com/office/drawing/2014/main" id="{80F26E69-87D9-4655-AE7B-280A87AA3C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61010" y="1975104"/>
            <a:ext cx="5120640" cy="2907792"/>
          </a:xfrm>
          <a:prstGeom prst="rect">
            <a:avLst/>
          </a:prstGeom>
          <a:noFill/>
          <a:ln w="6350" cap="sq" cmpd="sng" algn="ctr">
            <a:solidFill>
              <a:schemeClr val="tx1"/>
            </a:solidFill>
            <a:prstDash val="solid"/>
            <a:miter lim="800000"/>
          </a:ln>
          <a:effectLst>
            <a:softEdge rad="0"/>
          </a:effectLst>
        </p:spPr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33793" y="2355458"/>
            <a:ext cx="4775075" cy="1630907"/>
          </a:xfrm>
        </p:spPr>
        <p:txBody>
          <a:bodyPr rtlCol="0">
            <a:normAutofit fontScale="90000"/>
          </a:bodyPr>
          <a:lstStyle/>
          <a:p>
            <a:pPr rtl="0"/>
            <a:r>
              <a:rPr lang="hu" sz="4400" dirty="0">
                <a:solidFill>
                  <a:schemeClr val="tx1"/>
                </a:solidFill>
              </a:rPr>
              <a:t>Elektronikus aláírás a felnőttképzésben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33793" y="3995988"/>
            <a:ext cx="4775075" cy="559656"/>
          </a:xfrm>
        </p:spPr>
        <p:txBody>
          <a:bodyPr rtlCol="0">
            <a:normAutofit fontScale="77500" lnSpcReduction="20000"/>
          </a:bodyPr>
          <a:lstStyle/>
          <a:p>
            <a:pPr rtl="0">
              <a:spcAft>
                <a:spcPts val="600"/>
              </a:spcAft>
            </a:pPr>
            <a:r>
              <a:rPr lang="hu" dirty="0">
                <a:solidFill>
                  <a:schemeClr val="tx1"/>
                </a:solidFill>
              </a:rPr>
              <a:t>Adamcsik János</a:t>
            </a:r>
          </a:p>
          <a:p>
            <a:pPr rtl="0">
              <a:spcAft>
                <a:spcPts val="600"/>
              </a:spcAft>
            </a:pPr>
            <a:r>
              <a:rPr lang="hu" dirty="0">
                <a:solidFill>
                  <a:schemeClr val="tx1"/>
                </a:solidFill>
              </a:rPr>
              <a:t>adamcsik@gmail.com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9BC6ADB6-CE7F-4F4A-9729-8FC25D632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35220D7-AE97-430D-A7DB-73F76AA581AC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9" name="Élőláb helye 8">
            <a:extLst>
              <a:ext uri="{FF2B5EF4-FFF2-40B4-BE49-F238E27FC236}">
                <a16:creationId xmlns:a16="http://schemas.microsoft.com/office/drawing/2014/main" id="{AF37E79A-9685-470D-9504-FB92F96C9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05859B1D-3E26-4A9A-A283-6CCC00A51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</a:t>
            </a:fld>
            <a:endParaRPr lang="en-US" dirty="0"/>
          </a:p>
        </p:txBody>
      </p:sp>
      <p:pic>
        <p:nvPicPr>
          <p:cNvPr id="1026" name="Picture 2" descr="Electronic Signatures | SecSign 2FA">
            <a:extLst>
              <a:ext uri="{FF2B5EF4-FFF2-40B4-BE49-F238E27FC236}">
                <a16:creationId xmlns:a16="http://schemas.microsoft.com/office/drawing/2014/main" id="{4CCB8B54-319E-4272-907B-EA89AF402F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72" y="4338638"/>
            <a:ext cx="3781224" cy="239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2807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BFA6672-636E-4E02-876D-10C5CAEF8E6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Egységes dokumentumok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128E79-9ACF-4AB9-B1E1-67297F6E99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hu-HU" dirty="0"/>
              <a:t>26. § (1) A felnőttképzőnek a képzés megvalósításával összefüggő dokumentumokat egységes dokumentumként kell vezetni</a:t>
            </a:r>
          </a:p>
          <a:p>
            <a:pPr marL="0" indent="0">
              <a:buNone/>
            </a:pPr>
            <a:r>
              <a:rPr lang="hu-HU" dirty="0"/>
              <a:t>(3) </a:t>
            </a:r>
            <a:r>
              <a:rPr lang="hu-HU" b="1" dirty="0"/>
              <a:t>A haladási napló </a:t>
            </a:r>
            <a:r>
              <a:rPr lang="hu-HU" dirty="0"/>
              <a:t>az egységes dokumentum naprakész adatokat tartalmazó, folyamatosan vezetett része, amely tartalmazza</a:t>
            </a:r>
          </a:p>
          <a:p>
            <a:pPr marL="0" indent="0">
              <a:buNone/>
            </a:pPr>
            <a:r>
              <a:rPr lang="hu-HU" dirty="0"/>
              <a:t> a)  – kontaktórás foglalkozás esetén – a képzés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aa</a:t>
            </a:r>
            <a:r>
              <a:rPr lang="hu-HU" dirty="0"/>
              <a:t>) megtartásának időpontját,</a:t>
            </a:r>
          </a:p>
          <a:p>
            <a:pPr marL="274320" lvl="1" indent="0">
              <a:buNone/>
            </a:pPr>
            <a:r>
              <a:rPr lang="hu-HU" dirty="0"/>
              <a:t> ab) témájának megjelölését és rövid leírását,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ac</a:t>
            </a:r>
            <a:r>
              <a:rPr lang="hu-HU" dirty="0"/>
              <a:t>) oktatójának nevét és aláírását,</a:t>
            </a:r>
          </a:p>
          <a:p>
            <a:pPr marL="274320" lvl="1" indent="0">
              <a:buNone/>
            </a:pPr>
            <a:r>
              <a:rPr lang="hu-HU" dirty="0"/>
              <a:t> ad) képzésen belüli órája sorszámának megjelölését,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ae</a:t>
            </a:r>
            <a:r>
              <a:rPr lang="hu-HU" dirty="0"/>
              <a:t>) résztvevőinek aláírásával ellátott jelenléti ívet,</a:t>
            </a:r>
          </a:p>
          <a:p>
            <a:pPr marL="0" indent="0">
              <a:buNone/>
            </a:pPr>
            <a:r>
              <a:rPr lang="hu-HU" dirty="0"/>
              <a:t> b) – </a:t>
            </a:r>
            <a:r>
              <a:rPr lang="hu-HU" dirty="0">
                <a:highlight>
                  <a:srgbClr val="5CC6D6"/>
                </a:highlight>
              </a:rPr>
              <a:t>nem kontaktórás képzés esetén </a:t>
            </a:r>
            <a:r>
              <a:rPr lang="hu-HU" dirty="0"/>
              <a:t>– a képzés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ba</a:t>
            </a:r>
            <a:r>
              <a:rPr lang="hu-HU" dirty="0"/>
              <a:t>) teljes időtartamát,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bb</a:t>
            </a:r>
            <a:r>
              <a:rPr lang="hu-HU" dirty="0"/>
              <a:t>) témájának megjelölését és rövid leírását,</a:t>
            </a:r>
          </a:p>
          <a:p>
            <a:pPr marL="274320" lvl="1" indent="0">
              <a:buNone/>
            </a:pPr>
            <a:r>
              <a:rPr lang="hu-HU" dirty="0"/>
              <a:t> </a:t>
            </a:r>
            <a:r>
              <a:rPr lang="hu-HU" dirty="0" err="1"/>
              <a:t>bc</a:t>
            </a:r>
            <a:r>
              <a:rPr lang="hu-HU" dirty="0"/>
              <a:t>) résztvevőjének nevét,</a:t>
            </a:r>
          </a:p>
          <a:p>
            <a:pPr marL="0" indent="0">
              <a:buNone/>
            </a:pPr>
            <a:r>
              <a:rPr lang="hu-HU" dirty="0"/>
              <a:t> c) a képzés befejezésének dátumát.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BCE45F5-9DED-4D66-91D2-A94A90768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3FED70C-F7E7-41B7-A1D6-D4017F243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DD51E8F-09F5-4D10-A3FD-F4A00D90C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10</a:t>
            </a:fld>
            <a:endParaRPr lang="en-US" dirty="0"/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C22A50FF-E0D8-4CD4-A0C1-E8CBC8082185}"/>
              </a:ext>
            </a:extLst>
          </p:cNvPr>
          <p:cNvSpPr txBox="1"/>
          <p:nvPr/>
        </p:nvSpPr>
        <p:spPr>
          <a:xfrm>
            <a:off x="6251895" y="3921419"/>
            <a:ext cx="5534637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(4) Az egységes dokumentum </a:t>
            </a:r>
            <a:r>
              <a:rPr lang="hu-HU" b="1" dirty="0"/>
              <a:t>elektronikus formában is vezethető</a:t>
            </a:r>
            <a:r>
              <a:rPr lang="hu-HU" dirty="0"/>
              <a:t>. Ha az egységes dokumentum valamely részét aláírással kell ellátni, az elektronikus formában vezetett egységes dokumentumot az oktatók és a résztvevők a dokumentumot </a:t>
            </a:r>
            <a:r>
              <a:rPr lang="hu-HU" b="1" dirty="0"/>
              <a:t>legalább fokozott biztonságú elektronikus aláírással látják el</a:t>
            </a:r>
          </a:p>
        </p:txBody>
      </p:sp>
    </p:spTree>
    <p:extLst>
      <p:ext uri="{BB962C8B-B14F-4D97-AF65-F5344CB8AC3E}">
        <p14:creationId xmlns:p14="http://schemas.microsoft.com/office/powerpoint/2010/main" val="77593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96F601-121E-4459-81BC-30650F7DCC3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aláírással szemben támasztott követelmények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63D293A-4E00-4230-B8F5-EE5479761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u-HU" b="1" dirty="0"/>
              <a:t>Hitelesség</a:t>
            </a:r>
            <a:br>
              <a:rPr lang="hu-HU" b="1" dirty="0"/>
            </a:br>
            <a:r>
              <a:rPr lang="hu-HU" dirty="0"/>
              <a:t>Az aláíró az, akinek mutatja magát </a:t>
            </a:r>
            <a:br>
              <a:rPr lang="hu-HU" dirty="0"/>
            </a:br>
            <a:r>
              <a:rPr lang="hu-HU" dirty="0"/>
              <a:t>(aláírás, papírfejléc, vízjel, pecsét)</a:t>
            </a:r>
          </a:p>
          <a:p>
            <a:r>
              <a:rPr lang="hu-HU" b="1" dirty="0"/>
              <a:t>Sértetlenség</a:t>
            </a:r>
            <a:br>
              <a:rPr lang="hu-HU" dirty="0"/>
            </a:br>
            <a:r>
              <a:rPr lang="hu-HU" dirty="0"/>
              <a:t>A tartalmat nem változtatták meg </a:t>
            </a:r>
            <a:br>
              <a:rPr lang="hu-HU" dirty="0"/>
            </a:br>
            <a:r>
              <a:rPr lang="hu-HU" dirty="0"/>
              <a:t>(sértetlen boríték, eredeti aláírt példány)</a:t>
            </a:r>
          </a:p>
          <a:p>
            <a:r>
              <a:rPr lang="hu-HU" b="1" dirty="0"/>
              <a:t>Letagadhatatlanság</a:t>
            </a:r>
            <a:br>
              <a:rPr lang="hu-HU" dirty="0"/>
            </a:br>
            <a:r>
              <a:rPr lang="hu-HU" dirty="0"/>
              <a:t>Az aláíró nem tagadhatja le, hogy Ő írta alá</a:t>
            </a:r>
            <a:br>
              <a:rPr lang="hu-HU" dirty="0"/>
            </a:br>
            <a:r>
              <a:rPr lang="hu-HU" dirty="0"/>
              <a:t>(az aláírás egyedisége)</a:t>
            </a:r>
          </a:p>
          <a:p>
            <a:r>
              <a:rPr lang="hu-HU" dirty="0"/>
              <a:t>(</a:t>
            </a:r>
            <a:r>
              <a:rPr lang="hu-HU" b="1" dirty="0"/>
              <a:t>Bizalmasság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Illetéktelen nem férhet hozzá</a:t>
            </a:r>
            <a:br>
              <a:rPr lang="hu-HU" dirty="0"/>
            </a:br>
            <a:r>
              <a:rPr lang="hu-HU" dirty="0"/>
              <a:t>(zárt sértetlen boríték)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CBCF0F3-5711-4035-BB2D-9FB131029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038F654-46FC-4F8F-A086-FAFC0F30A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D3A74DE-1CF9-4F99-97E1-BB42B6FAE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039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2E8B805A-78F3-46FC-A0F0-A10CA85FB2C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aláírástípusok (</a:t>
            </a:r>
            <a:r>
              <a:rPr lang="hu-HU" dirty="0" err="1"/>
              <a:t>Eat</a:t>
            </a:r>
            <a:r>
              <a:rPr lang="hu-HU" dirty="0"/>
              <a:t>.)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9535055C-0383-447D-9EC1-CD745B138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1" dirty="0"/>
              <a:t>Elektronikus aláírás</a:t>
            </a:r>
            <a:endParaRPr lang="hu-HU" dirty="0"/>
          </a:p>
          <a:p>
            <a:pPr lvl="1"/>
            <a:r>
              <a:rPr lang="hu-HU" dirty="0"/>
              <a:t>Elektronikus – pl. Email végén aláírom</a:t>
            </a:r>
          </a:p>
          <a:p>
            <a:pPr marL="274320" lvl="1" indent="0">
              <a:buNone/>
            </a:pPr>
            <a:endParaRPr lang="hu-HU" dirty="0">
              <a:highlight>
                <a:srgbClr val="FFFF00"/>
              </a:highlight>
            </a:endParaRPr>
          </a:p>
          <a:p>
            <a:r>
              <a:rPr lang="hu-HU" b="1" dirty="0"/>
              <a:t>Nem minősített </a:t>
            </a:r>
            <a:br>
              <a:rPr lang="hu-HU" b="1" dirty="0"/>
            </a:br>
            <a:r>
              <a:rPr lang="hu-HU" dirty="0"/>
              <a:t>(fokozott biztonságú aláírás)</a:t>
            </a:r>
          </a:p>
          <a:p>
            <a:pPr lvl="1"/>
            <a:endParaRPr lang="hu-HU" dirty="0">
              <a:highlight>
                <a:srgbClr val="FFFF00"/>
              </a:highlight>
            </a:endParaRPr>
          </a:p>
          <a:p>
            <a:pPr lvl="1"/>
            <a:endParaRPr lang="hu-HU" dirty="0">
              <a:highlight>
                <a:srgbClr val="FFFF00"/>
              </a:highlight>
            </a:endParaRPr>
          </a:p>
          <a:p>
            <a:r>
              <a:rPr lang="hu-HU" b="1" dirty="0"/>
              <a:t>Minősített aláírás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ADEC1800-F258-478A-86BA-D4BEF7D47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C36FD5-1615-42C9-997C-C844BAFAA5D2}" type="datetime1">
              <a:rPr lang="hu-HU" smtClean="0"/>
              <a:t>2021. 05. 12.</a:t>
            </a:fld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51F60219-8359-4143-A242-BA463D5D32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5AC25FCD-A54B-4878-A5F8-8EAEF81A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12</a:t>
            </a:fld>
            <a:endParaRPr lang="en-US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95B8FFE9-2889-4C7F-AFB4-30121D3274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6020" y="2438057"/>
            <a:ext cx="10059272" cy="3962743"/>
          </a:xfrm>
          <a:prstGeom prst="rect">
            <a:avLst/>
          </a:prstGeom>
        </p:spPr>
      </p:pic>
      <p:sp>
        <p:nvSpPr>
          <p:cNvPr id="3" name="Téglalap: szamárfül 2">
            <a:extLst>
              <a:ext uri="{FF2B5EF4-FFF2-40B4-BE49-F238E27FC236}">
                <a16:creationId xmlns:a16="http://schemas.microsoft.com/office/drawing/2014/main" id="{A8046234-3275-4F50-8C30-070EDBB90AFC}"/>
              </a:ext>
            </a:extLst>
          </p:cNvPr>
          <p:cNvSpPr/>
          <p:nvPr/>
        </p:nvSpPr>
        <p:spPr>
          <a:xfrm>
            <a:off x="6295980" y="2602790"/>
            <a:ext cx="1174840" cy="1290415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 err="1"/>
              <a:t>Dokumen-tumot</a:t>
            </a:r>
            <a:r>
              <a:rPr lang="hu-HU" sz="1400" dirty="0"/>
              <a:t> aláírom</a:t>
            </a:r>
          </a:p>
        </p:txBody>
      </p:sp>
      <p:sp>
        <p:nvSpPr>
          <p:cNvPr id="13" name="Téglalap: szamárfül 12">
            <a:extLst>
              <a:ext uri="{FF2B5EF4-FFF2-40B4-BE49-F238E27FC236}">
                <a16:creationId xmlns:a16="http://schemas.microsoft.com/office/drawing/2014/main" id="{D733F62F-0332-419C-8A43-CD9549A5CF2F}"/>
              </a:ext>
            </a:extLst>
          </p:cNvPr>
          <p:cNvSpPr/>
          <p:nvPr/>
        </p:nvSpPr>
        <p:spPr>
          <a:xfrm>
            <a:off x="4768366" y="4255210"/>
            <a:ext cx="2221728" cy="942417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/>
              <a:t>Tanúk előtt aláírom</a:t>
            </a:r>
          </a:p>
          <a:p>
            <a:pPr algn="ctr"/>
            <a:r>
              <a:rPr lang="hu-HU" sz="1400" dirty="0"/>
              <a:t>Ügyvédi ellenjegyzéssel aláírom</a:t>
            </a:r>
          </a:p>
        </p:txBody>
      </p:sp>
      <p:sp>
        <p:nvSpPr>
          <p:cNvPr id="14" name="Téglalap: szamárfül 13">
            <a:extLst>
              <a:ext uri="{FF2B5EF4-FFF2-40B4-BE49-F238E27FC236}">
                <a16:creationId xmlns:a16="http://schemas.microsoft.com/office/drawing/2014/main" id="{75D7BF15-59FA-414F-AFF6-85A3F8B5B408}"/>
              </a:ext>
            </a:extLst>
          </p:cNvPr>
          <p:cNvSpPr/>
          <p:nvPr/>
        </p:nvSpPr>
        <p:spPr>
          <a:xfrm>
            <a:off x="3372600" y="5524541"/>
            <a:ext cx="1174840" cy="1290415"/>
          </a:xfrm>
          <a:prstGeom prst="foldedCorner">
            <a:avLst>
              <a:gd name="adj" fmla="val 26601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hu-HU" sz="1400" dirty="0"/>
              <a:t>Közjegyző jelenlétében aláírom</a:t>
            </a:r>
          </a:p>
        </p:txBody>
      </p:sp>
    </p:spTree>
    <p:extLst>
      <p:ext uri="{BB962C8B-B14F-4D97-AF65-F5344CB8AC3E}">
        <p14:creationId xmlns:p14="http://schemas.microsoft.com/office/powerpoint/2010/main" val="34770879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>
            <a:extLst>
              <a:ext uri="{FF2B5EF4-FFF2-40B4-BE49-F238E27FC236}">
                <a16:creationId xmlns:a16="http://schemas.microsoft.com/office/drawing/2014/main" id="{C4B95BEF-DCF3-4556-8E34-48394B69C2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2535" y="5188969"/>
            <a:ext cx="1520364" cy="14176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419119F3-5AF6-4074-8CC2-7A29C1CCB933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 PKI komponensei</a:t>
            </a:r>
            <a:br>
              <a:rPr lang="hu-HU" dirty="0"/>
            </a:br>
            <a:r>
              <a:rPr lang="hu-HU" dirty="0"/>
              <a:t>(Publikus Kulcsú Infrastruktúra)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2E09D5-B5DD-404B-BF56-584D9A4A92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hu-HU" b="1" dirty="0"/>
              <a:t>Digitális tanúsítvány</a:t>
            </a:r>
            <a:br>
              <a:rPr lang="hu-HU" dirty="0"/>
            </a:br>
            <a:r>
              <a:rPr lang="hu-HU" dirty="0"/>
              <a:t>pl. útlevél</a:t>
            </a:r>
          </a:p>
          <a:p>
            <a:endParaRPr lang="hu-HU" dirty="0"/>
          </a:p>
          <a:p>
            <a:r>
              <a:rPr lang="hu-HU" b="1" dirty="0"/>
              <a:t>Tanúsító hatóság </a:t>
            </a:r>
            <a:r>
              <a:rPr lang="hu-HU" dirty="0"/>
              <a:t>(CA - </a:t>
            </a:r>
            <a:r>
              <a:rPr lang="hu-HU" dirty="0" err="1"/>
              <a:t>Certificate</a:t>
            </a:r>
            <a:r>
              <a:rPr lang="hu-HU" dirty="0"/>
              <a:t> </a:t>
            </a:r>
            <a:r>
              <a:rPr lang="hu-HU" dirty="0" err="1"/>
              <a:t>Authority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belügyminisztérium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Regisztrációs hatóság </a:t>
            </a:r>
            <a:r>
              <a:rPr lang="hu-HU" dirty="0"/>
              <a:t>(RA - </a:t>
            </a:r>
            <a:r>
              <a:rPr lang="hu-HU" dirty="0" err="1"/>
              <a:t>Registration</a:t>
            </a:r>
            <a:r>
              <a:rPr lang="hu-HU" dirty="0"/>
              <a:t> </a:t>
            </a:r>
            <a:r>
              <a:rPr lang="hu-HU" dirty="0" err="1"/>
              <a:t>Authority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kormányhivatal</a:t>
            </a:r>
          </a:p>
          <a:p>
            <a:endParaRPr lang="hu-HU" dirty="0"/>
          </a:p>
          <a:p>
            <a:endParaRPr lang="hu-HU" dirty="0"/>
          </a:p>
          <a:p>
            <a:r>
              <a:rPr lang="hu-HU" b="1" dirty="0"/>
              <a:t>PKI kliens </a:t>
            </a:r>
            <a:r>
              <a:rPr lang="hu-HU" dirty="0"/>
              <a:t>(</a:t>
            </a:r>
            <a:r>
              <a:rPr lang="hu-HU" dirty="0" err="1"/>
              <a:t>User</a:t>
            </a:r>
            <a:r>
              <a:rPr lang="hu-HU" dirty="0"/>
              <a:t> </a:t>
            </a:r>
            <a:r>
              <a:rPr lang="hu-HU" dirty="0" err="1"/>
              <a:t>Agent</a:t>
            </a:r>
            <a:r>
              <a:rPr lang="hu-HU" dirty="0"/>
              <a:t>)</a:t>
            </a:r>
            <a:br>
              <a:rPr lang="hu-HU" dirty="0"/>
            </a:br>
            <a:r>
              <a:rPr lang="hu-HU" dirty="0"/>
              <a:t>pl. állampolgár</a:t>
            </a:r>
          </a:p>
          <a:p>
            <a:pPr lvl="1"/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B5DC235-B9C1-40A7-A47C-EA298FF4A7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20978A7-96CA-417D-B314-1E13E51DF365}" type="datetime1">
              <a:rPr lang="hu-HU" smtClean="0"/>
              <a:t>2021. 05. 12.</a:t>
            </a:fld>
            <a:endParaRPr lang="en-US" dirty="0"/>
          </a:p>
        </p:txBody>
      </p:sp>
      <p:grpSp>
        <p:nvGrpSpPr>
          <p:cNvPr id="13" name="Group 7">
            <a:extLst>
              <a:ext uri="{FF2B5EF4-FFF2-40B4-BE49-F238E27FC236}">
                <a16:creationId xmlns:a16="http://schemas.microsoft.com/office/drawing/2014/main" id="{7EFF2328-B8E0-4021-A17B-244738C52D3E}"/>
              </a:ext>
            </a:extLst>
          </p:cNvPr>
          <p:cNvGrpSpPr>
            <a:grpSpLocks/>
          </p:cNvGrpSpPr>
          <p:nvPr/>
        </p:nvGrpSpPr>
        <p:grpSpPr bwMode="auto">
          <a:xfrm>
            <a:off x="10287000" y="1018871"/>
            <a:ext cx="1511300" cy="1417637"/>
            <a:chOff x="2744" y="3203"/>
            <a:chExt cx="952" cy="893"/>
          </a:xfrm>
        </p:grpSpPr>
        <p:pic>
          <p:nvPicPr>
            <p:cNvPr id="14" name="Picture 8">
              <a:extLst>
                <a:ext uri="{FF2B5EF4-FFF2-40B4-BE49-F238E27FC236}">
                  <a16:creationId xmlns:a16="http://schemas.microsoft.com/office/drawing/2014/main" id="{04600D7C-D7A9-4A9D-9E28-3EF3097C809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3203"/>
              <a:ext cx="952" cy="8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 Box 9">
              <a:extLst>
                <a:ext uri="{FF2B5EF4-FFF2-40B4-BE49-F238E27FC236}">
                  <a16:creationId xmlns:a16="http://schemas.microsoft.com/office/drawing/2014/main" id="{88EFE4B1-FC19-4BE5-8024-8521507C352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742144">
              <a:off x="2822" y="3294"/>
              <a:ext cx="35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hu-HU" altLang="hu-HU" b="1">
                  <a:solidFill>
                    <a:srgbClr val="000000"/>
                  </a:solidFill>
                  <a:latin typeface="Arial" panose="020B0604020202020204" pitchFamily="34" charset="0"/>
                </a:rPr>
                <a:t>PKI</a:t>
              </a:r>
            </a:p>
          </p:txBody>
        </p:sp>
      </p:grpSp>
      <p:sp>
        <p:nvSpPr>
          <p:cNvPr id="16" name="Élőláb helye 15">
            <a:extLst>
              <a:ext uri="{FF2B5EF4-FFF2-40B4-BE49-F238E27FC236}">
                <a16:creationId xmlns:a16="http://schemas.microsoft.com/office/drawing/2014/main" id="{3004B4EA-15D1-4E61-AB2A-75502287E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17" name="Dia számának helye 16">
            <a:extLst>
              <a:ext uri="{FF2B5EF4-FFF2-40B4-BE49-F238E27FC236}">
                <a16:creationId xmlns:a16="http://schemas.microsoft.com/office/drawing/2014/main" id="{D9094F7E-71E8-4C66-99A2-439B489448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82717" y="6204728"/>
            <a:ext cx="838200" cy="365760"/>
          </a:xfrm>
        </p:spPr>
        <p:txBody>
          <a:bodyPr/>
          <a:lstStyle/>
          <a:p>
            <a:pPr rtl="0"/>
            <a:fld id="{34B7E4EF-A1BD-40F4-AB7B-04F084DD991D}" type="slidenum">
              <a:rPr lang="en-US" smtClean="0"/>
              <a:t>13</a:t>
            </a:fld>
            <a:endParaRPr lang="en-US" dirty="0"/>
          </a:p>
        </p:txBody>
      </p:sp>
      <p:pic>
        <p:nvPicPr>
          <p:cNvPr id="27" name="Picture 6" descr="User Male Icon – Free Download, PNG and Vector">
            <a:extLst>
              <a:ext uri="{FF2B5EF4-FFF2-40B4-BE49-F238E27FC236}">
                <a16:creationId xmlns:a16="http://schemas.microsoft.com/office/drawing/2014/main" id="{C08D4C59-5574-4973-AA43-B97CDB609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40068" y="5405522"/>
            <a:ext cx="1094444" cy="1094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Csoportba foglalás 41">
            <a:extLst>
              <a:ext uri="{FF2B5EF4-FFF2-40B4-BE49-F238E27FC236}">
                <a16:creationId xmlns:a16="http://schemas.microsoft.com/office/drawing/2014/main" id="{AFD0EEB0-232D-4F78-A411-6BD646812CA1}"/>
              </a:ext>
            </a:extLst>
          </p:cNvPr>
          <p:cNvGrpSpPr/>
          <p:nvPr/>
        </p:nvGrpSpPr>
        <p:grpSpPr>
          <a:xfrm>
            <a:off x="6205674" y="2436508"/>
            <a:ext cx="2527575" cy="1588859"/>
            <a:chOff x="7469264" y="2554644"/>
            <a:chExt cx="2527575" cy="1588859"/>
          </a:xfrm>
        </p:grpSpPr>
        <p:pic>
          <p:nvPicPr>
            <p:cNvPr id="41" name="Kép 40">
              <a:extLst>
                <a:ext uri="{FF2B5EF4-FFF2-40B4-BE49-F238E27FC236}">
                  <a16:creationId xmlns:a16="http://schemas.microsoft.com/office/drawing/2014/main" id="{834D9B43-56C1-4146-BCFD-957AAB8B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544913" y="2914580"/>
              <a:ext cx="710691" cy="894945"/>
            </a:xfrm>
            <a:prstGeom prst="rect">
              <a:avLst/>
            </a:prstGeom>
          </p:spPr>
        </p:pic>
        <p:pic>
          <p:nvPicPr>
            <p:cNvPr id="44" name="Kép 43">
              <a:extLst>
                <a:ext uri="{FF2B5EF4-FFF2-40B4-BE49-F238E27FC236}">
                  <a16:creationId xmlns:a16="http://schemas.microsoft.com/office/drawing/2014/main" id="{34976890-F815-4B98-84B4-E33D1FC99EF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028396">
              <a:off x="9269256" y="2855210"/>
              <a:ext cx="727583" cy="516835"/>
            </a:xfrm>
            <a:prstGeom prst="rect">
              <a:avLst/>
            </a:prstGeom>
          </p:spPr>
        </p:pic>
        <p:pic>
          <p:nvPicPr>
            <p:cNvPr id="1030" name="Picture 6" descr="User Male Icon – Free Download, PNG and Vector">
              <a:extLst>
                <a:ext uri="{FF2B5EF4-FFF2-40B4-BE49-F238E27FC236}">
                  <a16:creationId xmlns:a16="http://schemas.microsoft.com/office/drawing/2014/main" id="{45365A0D-F33D-4D10-A798-ED91AE6C883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9264" y="2554644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C32E29C5-7D27-4C4B-8F9D-92BC5B35E9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0848">
              <a:off x="7831211" y="3236968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9588F768-C36B-4A0E-B8AD-320F78197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84201">
              <a:off x="9041020" y="3154122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3" name="Kép 32">
            <a:extLst>
              <a:ext uri="{FF2B5EF4-FFF2-40B4-BE49-F238E27FC236}">
                <a16:creationId xmlns:a16="http://schemas.microsoft.com/office/drawing/2014/main" id="{18F7D1A8-E351-4EF1-BAD9-6935FDA3FC2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19782" y="6041670"/>
            <a:ext cx="727583" cy="516835"/>
          </a:xfrm>
          <a:prstGeom prst="rect">
            <a:avLst/>
          </a:prstGeom>
        </p:spPr>
      </p:pic>
      <p:pic>
        <p:nvPicPr>
          <p:cNvPr id="37" name="Kép 36">
            <a:extLst>
              <a:ext uri="{FF2B5EF4-FFF2-40B4-BE49-F238E27FC236}">
                <a16:creationId xmlns:a16="http://schemas.microsoft.com/office/drawing/2014/main" id="{8E804835-FD86-44DB-AB62-764558CD7D0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2635" y="6041670"/>
            <a:ext cx="678082" cy="557534"/>
          </a:xfrm>
          <a:prstGeom prst="rect">
            <a:avLst/>
          </a:prstGeom>
        </p:spPr>
      </p:pic>
      <p:grpSp>
        <p:nvGrpSpPr>
          <p:cNvPr id="45" name="Csoportba foglalás 44">
            <a:extLst>
              <a:ext uri="{FF2B5EF4-FFF2-40B4-BE49-F238E27FC236}">
                <a16:creationId xmlns:a16="http://schemas.microsoft.com/office/drawing/2014/main" id="{E3EBB141-B4B4-476E-A9E8-64FAAD23C349}"/>
              </a:ext>
            </a:extLst>
          </p:cNvPr>
          <p:cNvGrpSpPr/>
          <p:nvPr/>
        </p:nvGrpSpPr>
        <p:grpSpPr>
          <a:xfrm>
            <a:off x="5369062" y="4236444"/>
            <a:ext cx="2494313" cy="1094444"/>
            <a:chOff x="6360220" y="4520285"/>
            <a:chExt cx="2494313" cy="1094444"/>
          </a:xfrm>
        </p:grpSpPr>
        <p:pic>
          <p:nvPicPr>
            <p:cNvPr id="30" name="Picture 6" descr="User Male Icon – Free Download, PNG and Vector">
              <a:extLst>
                <a:ext uri="{FF2B5EF4-FFF2-40B4-BE49-F238E27FC236}">
                  <a16:creationId xmlns:a16="http://schemas.microsoft.com/office/drawing/2014/main" id="{990FBFBE-2914-4684-9161-45A448A0EE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6360220" y="4520285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6" name="Picture 12" descr="Curved check mark icon #AD , #sponsored, #PAID, #check, #mark, #icon,  #Curved | Digital illustration tutorial, Victoria secret gift card,  Illustrator tutorials">
              <a:extLst>
                <a:ext uri="{FF2B5EF4-FFF2-40B4-BE49-F238E27FC236}">
                  <a16:creationId xmlns:a16="http://schemas.microsoft.com/office/drawing/2014/main" id="{509AD947-56A3-45BE-8DDB-27C7FB0CEC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61060" y="4734736"/>
              <a:ext cx="790752" cy="7907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3" name="Kép 42">
              <a:extLst>
                <a:ext uri="{FF2B5EF4-FFF2-40B4-BE49-F238E27FC236}">
                  <a16:creationId xmlns:a16="http://schemas.microsoft.com/office/drawing/2014/main" id="{17DF3D3D-0F88-400F-9D91-AD4BDF690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26950" y="4954119"/>
              <a:ext cx="727583" cy="516835"/>
            </a:xfrm>
            <a:prstGeom prst="rect">
              <a:avLst/>
            </a:prstGeom>
          </p:spPr>
        </p:pic>
      </p:grpSp>
      <p:pic>
        <p:nvPicPr>
          <p:cNvPr id="53" name="Kép 52">
            <a:extLst>
              <a:ext uri="{FF2B5EF4-FFF2-40B4-BE49-F238E27FC236}">
                <a16:creationId xmlns:a16="http://schemas.microsoft.com/office/drawing/2014/main" id="{106BA15C-C577-4EB0-9B95-8B37CF0277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840835" y="5488381"/>
            <a:ext cx="477317" cy="339060"/>
          </a:xfrm>
          <a:prstGeom prst="rect">
            <a:avLst/>
          </a:prstGeom>
        </p:spPr>
      </p:pic>
      <p:pic>
        <p:nvPicPr>
          <p:cNvPr id="54" name="Kép 53">
            <a:extLst>
              <a:ext uri="{FF2B5EF4-FFF2-40B4-BE49-F238E27FC236}">
                <a16:creationId xmlns:a16="http://schemas.microsoft.com/office/drawing/2014/main" id="{6512EDC7-E520-406A-B527-FF91D4830428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878035" y="5970187"/>
            <a:ext cx="444843" cy="365760"/>
          </a:xfrm>
          <a:prstGeom prst="rect">
            <a:avLst/>
          </a:prstGeom>
        </p:spPr>
      </p:pic>
      <p:grpSp>
        <p:nvGrpSpPr>
          <p:cNvPr id="48" name="Csoportba foglalás 47">
            <a:extLst>
              <a:ext uri="{FF2B5EF4-FFF2-40B4-BE49-F238E27FC236}">
                <a16:creationId xmlns:a16="http://schemas.microsoft.com/office/drawing/2014/main" id="{65D878C2-4B94-483A-AD62-69D4A365A77F}"/>
              </a:ext>
            </a:extLst>
          </p:cNvPr>
          <p:cNvGrpSpPr/>
          <p:nvPr/>
        </p:nvGrpSpPr>
        <p:grpSpPr>
          <a:xfrm>
            <a:off x="3884140" y="1826715"/>
            <a:ext cx="767784" cy="1006456"/>
            <a:chOff x="6234221" y="2107171"/>
            <a:chExt cx="767784" cy="1006456"/>
          </a:xfrm>
        </p:grpSpPr>
        <p:pic>
          <p:nvPicPr>
            <p:cNvPr id="55" name="Kép 54">
              <a:extLst>
                <a:ext uri="{FF2B5EF4-FFF2-40B4-BE49-F238E27FC236}">
                  <a16:creationId xmlns:a16="http://schemas.microsoft.com/office/drawing/2014/main" id="{B73F0F12-FA07-4258-86C5-8E6C1F6B7DC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56" name="Picture 4">
              <a:extLst>
                <a:ext uri="{FF2B5EF4-FFF2-40B4-BE49-F238E27FC236}">
                  <a16:creationId xmlns:a16="http://schemas.microsoft.com/office/drawing/2014/main" id="{B4B1DDE0-4ECF-4185-ACAC-686D31609C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4694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tanúsítvány kiadása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E90E9C4-8AA4-49E5-9EC8-E0A7D244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04734124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14</a:t>
            </a:fld>
            <a:endParaRPr lang="en-US" dirty="0"/>
          </a:p>
        </p:txBody>
      </p:sp>
      <p:sp>
        <p:nvSpPr>
          <p:cNvPr id="8" name="Nyíl: jobbra mutató 7">
            <a:hlinkClick r:id="rId7" action="ppaction://hlinksldjump"/>
            <a:extLst>
              <a:ext uri="{FF2B5EF4-FFF2-40B4-BE49-F238E27FC236}">
                <a16:creationId xmlns:a16="http://schemas.microsoft.com/office/drawing/2014/main" id="{7A4FA180-77CC-44E6-9983-83175100DBB7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</p:spTree>
    <p:extLst>
      <p:ext uri="{BB962C8B-B14F-4D97-AF65-F5344CB8AC3E}">
        <p14:creationId xmlns:p14="http://schemas.microsoft.com/office/powerpoint/2010/main" val="2701422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>
            <a:extLst>
              <a:ext uri="{FF2B5EF4-FFF2-40B4-BE49-F238E27FC236}">
                <a16:creationId xmlns:a16="http://schemas.microsoft.com/office/drawing/2014/main" id="{68E18F40-E170-4EF1-A0DF-888B7F81A9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6138" y="1679061"/>
            <a:ext cx="3172268" cy="3086531"/>
          </a:xfrm>
          <a:prstGeom prst="rect">
            <a:avLst/>
          </a:prstGeom>
        </p:spPr>
      </p:pic>
      <p:grpSp>
        <p:nvGrpSpPr>
          <p:cNvPr id="19" name="Csoportba foglalás 18">
            <a:extLst>
              <a:ext uri="{FF2B5EF4-FFF2-40B4-BE49-F238E27FC236}">
                <a16:creationId xmlns:a16="http://schemas.microsoft.com/office/drawing/2014/main" id="{8EEE8634-C915-4338-B377-4A585F4E204F}"/>
              </a:ext>
            </a:extLst>
          </p:cNvPr>
          <p:cNvGrpSpPr/>
          <p:nvPr/>
        </p:nvGrpSpPr>
        <p:grpSpPr>
          <a:xfrm>
            <a:off x="353300" y="5417578"/>
            <a:ext cx="767784" cy="1006456"/>
            <a:chOff x="6234221" y="2107171"/>
            <a:chExt cx="767784" cy="1006456"/>
          </a:xfrm>
        </p:grpSpPr>
        <p:pic>
          <p:nvPicPr>
            <p:cNvPr id="20" name="Kép 19">
              <a:extLst>
                <a:ext uri="{FF2B5EF4-FFF2-40B4-BE49-F238E27FC236}">
                  <a16:creationId xmlns:a16="http://schemas.microsoft.com/office/drawing/2014/main" id="{F69D4719-3844-438E-9936-D0D9D73F4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21" name="Picture 4">
              <a:extLst>
                <a:ext uri="{FF2B5EF4-FFF2-40B4-BE49-F238E27FC236}">
                  <a16:creationId xmlns:a16="http://schemas.microsoft.com/office/drawing/2014/main" id="{F8E5BC11-91EA-4867-8352-B14713F000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Cím 1">
            <a:extLst>
              <a:ext uri="{FF2B5EF4-FFF2-40B4-BE49-F238E27FC236}">
                <a16:creationId xmlns:a16="http://schemas.microsoft.com/office/drawing/2014/main" id="{498C8171-F23C-4F6C-AEFF-676947526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 készítése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E75DF52-0C47-4E7A-B825-B19E6E5BD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2E45BF1-2420-4E60-9FA3-BA69EF377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E47E6DA-833F-4AC6-9CD4-F5487DCE1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15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F150B7F2-3B79-4241-8E5D-1BA226565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8177" y="4636600"/>
            <a:ext cx="1543949" cy="1349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69C61730-E522-4280-B767-87CD456B2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2127" y="1938247"/>
            <a:ext cx="1237164" cy="151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0D42888A-543B-42E4-9B0F-F0F9EE4EA25A}"/>
              </a:ext>
            </a:extLst>
          </p:cNvPr>
          <p:cNvGrpSpPr/>
          <p:nvPr/>
        </p:nvGrpSpPr>
        <p:grpSpPr>
          <a:xfrm>
            <a:off x="708645" y="5081996"/>
            <a:ext cx="767784" cy="1006456"/>
            <a:chOff x="6234221" y="2107171"/>
            <a:chExt cx="767784" cy="1006456"/>
          </a:xfrm>
        </p:grpSpPr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17673232-BC27-4D32-94B1-58F5A9125A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F9075D7B-1985-4B91-86E4-891918F81A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749E52A3-E061-422A-B30B-2F25A73C1CA8}"/>
              </a:ext>
            </a:extLst>
          </p:cNvPr>
          <p:cNvGrpSpPr/>
          <p:nvPr/>
        </p:nvGrpSpPr>
        <p:grpSpPr>
          <a:xfrm>
            <a:off x="990910" y="4589707"/>
            <a:ext cx="767784" cy="1006456"/>
            <a:chOff x="6234221" y="2107171"/>
            <a:chExt cx="767784" cy="1006456"/>
          </a:xfrm>
        </p:grpSpPr>
        <p:pic>
          <p:nvPicPr>
            <p:cNvPr id="14" name="Kép 13">
              <a:extLst>
                <a:ext uri="{FF2B5EF4-FFF2-40B4-BE49-F238E27FC236}">
                  <a16:creationId xmlns:a16="http://schemas.microsoft.com/office/drawing/2014/main" id="{B27B4EB4-71DC-4AF3-8BD5-86E0F6F2530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15" name="Picture 4">
              <a:extLst>
                <a:ext uri="{FF2B5EF4-FFF2-40B4-BE49-F238E27FC236}">
                  <a16:creationId xmlns:a16="http://schemas.microsoft.com/office/drawing/2014/main" id="{F94EEC41-CE97-4D8A-8DBC-B0B7EE18F6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100" name="Picture 4" descr="Free Pdf Creator - online-pdfconverter.net">
            <a:extLst>
              <a:ext uri="{FF2B5EF4-FFF2-40B4-BE49-F238E27FC236}">
                <a16:creationId xmlns:a16="http://schemas.microsoft.com/office/drawing/2014/main" id="{041C9EA0-DB69-4AAA-9159-33BBE3EF7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46" y="2020525"/>
            <a:ext cx="3699338" cy="169415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églalap 22">
            <a:extLst>
              <a:ext uri="{FF2B5EF4-FFF2-40B4-BE49-F238E27FC236}">
                <a16:creationId xmlns:a16="http://schemas.microsoft.com/office/drawing/2014/main" id="{C3E642D8-E7C2-41B1-9CBE-2A56E9E4273D}"/>
              </a:ext>
            </a:extLst>
          </p:cNvPr>
          <p:cNvSpPr/>
          <p:nvPr/>
        </p:nvSpPr>
        <p:spPr>
          <a:xfrm>
            <a:off x="6576969" y="3808602"/>
            <a:ext cx="679825" cy="26005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26" name="Kép 25">
            <a:extLst>
              <a:ext uri="{FF2B5EF4-FFF2-40B4-BE49-F238E27FC236}">
                <a16:creationId xmlns:a16="http://schemas.microsoft.com/office/drawing/2014/main" id="{DD2E1F73-B18C-4534-A0B0-C0CE1884A805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05867" y="5276794"/>
            <a:ext cx="678082" cy="557534"/>
          </a:xfrm>
          <a:prstGeom prst="rect">
            <a:avLst/>
          </a:prstGeom>
        </p:spPr>
      </p:pic>
      <p:pic>
        <p:nvPicPr>
          <p:cNvPr id="25" name="Kép 24">
            <a:extLst>
              <a:ext uri="{FF2B5EF4-FFF2-40B4-BE49-F238E27FC236}">
                <a16:creationId xmlns:a16="http://schemas.microsoft.com/office/drawing/2014/main" id="{402B8EBB-D611-4AFB-B883-89E68B1591D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0828" y="4835537"/>
            <a:ext cx="2258022" cy="892706"/>
          </a:xfrm>
          <a:prstGeom prst="rect">
            <a:avLst/>
          </a:prstGeom>
        </p:spPr>
      </p:pic>
      <p:sp>
        <p:nvSpPr>
          <p:cNvPr id="27" name="Nyíl: felfelé mutató 26">
            <a:extLst>
              <a:ext uri="{FF2B5EF4-FFF2-40B4-BE49-F238E27FC236}">
                <a16:creationId xmlns:a16="http://schemas.microsoft.com/office/drawing/2014/main" id="{1D358113-DB90-4E8F-9973-9EA65BF72F14}"/>
              </a:ext>
            </a:extLst>
          </p:cNvPr>
          <p:cNvSpPr/>
          <p:nvPr/>
        </p:nvSpPr>
        <p:spPr>
          <a:xfrm>
            <a:off x="6799113" y="4241007"/>
            <a:ext cx="235536" cy="919002"/>
          </a:xfrm>
          <a:prstGeom prst="up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8" name="Nyíl: felfelé kanyarodó 27">
            <a:extLst>
              <a:ext uri="{FF2B5EF4-FFF2-40B4-BE49-F238E27FC236}">
                <a16:creationId xmlns:a16="http://schemas.microsoft.com/office/drawing/2014/main" id="{5E0EFF26-8A7D-4AD4-8FC4-3A325B005B21}"/>
              </a:ext>
            </a:extLst>
          </p:cNvPr>
          <p:cNvSpPr/>
          <p:nvPr/>
        </p:nvSpPr>
        <p:spPr>
          <a:xfrm>
            <a:off x="2197916" y="3714676"/>
            <a:ext cx="1669671" cy="886349"/>
          </a:xfrm>
          <a:prstGeom prst="bentUpArrow">
            <a:avLst>
              <a:gd name="adj1" fmla="val 13642"/>
              <a:gd name="adj2" fmla="val 25000"/>
              <a:gd name="adj3" fmla="val 25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8783AD73-68BB-4294-9700-AFC9AADFFF08}"/>
              </a:ext>
            </a:extLst>
          </p:cNvPr>
          <p:cNvGrpSpPr/>
          <p:nvPr/>
        </p:nvGrpSpPr>
        <p:grpSpPr>
          <a:xfrm>
            <a:off x="1814024" y="4075540"/>
            <a:ext cx="767784" cy="1006456"/>
            <a:chOff x="6234221" y="2107171"/>
            <a:chExt cx="767784" cy="1006456"/>
          </a:xfrm>
        </p:grpSpPr>
        <p:pic>
          <p:nvPicPr>
            <p:cNvPr id="17" name="Kép 16">
              <a:extLst>
                <a:ext uri="{FF2B5EF4-FFF2-40B4-BE49-F238E27FC236}">
                  <a16:creationId xmlns:a16="http://schemas.microsoft.com/office/drawing/2014/main" id="{574B97CD-82D2-4539-85DD-A563EC8908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18" name="Picture 4">
              <a:extLst>
                <a:ext uri="{FF2B5EF4-FFF2-40B4-BE49-F238E27FC236}">
                  <a16:creationId xmlns:a16="http://schemas.microsoft.com/office/drawing/2014/main" id="{3F9495FF-DE86-4B5E-A5DB-A5C27FAF69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cxnSp>
        <p:nvCxnSpPr>
          <p:cNvPr id="30" name="Összekötő: görbe 29">
            <a:extLst>
              <a:ext uri="{FF2B5EF4-FFF2-40B4-BE49-F238E27FC236}">
                <a16:creationId xmlns:a16="http://schemas.microsoft.com/office/drawing/2014/main" id="{34CD8AFF-2D1D-4863-AC81-DBD2B5C70CBA}"/>
              </a:ext>
            </a:extLst>
          </p:cNvPr>
          <p:cNvCxnSpPr>
            <a:cxnSpLocks/>
            <a:stCxn id="18" idx="3"/>
          </p:cNvCxnSpPr>
          <p:nvPr/>
        </p:nvCxnSpPr>
        <p:spPr>
          <a:xfrm>
            <a:off x="2581808" y="4872446"/>
            <a:ext cx="3995161" cy="612206"/>
          </a:xfrm>
          <a:prstGeom prst="curved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3" name="Nyíl: szaggatott, jobbra mutató 32">
            <a:extLst>
              <a:ext uri="{FF2B5EF4-FFF2-40B4-BE49-F238E27FC236}">
                <a16:creationId xmlns:a16="http://schemas.microsoft.com/office/drawing/2014/main" id="{3AF0DB78-5389-4CB3-A0D9-37E982DD27B8}"/>
              </a:ext>
            </a:extLst>
          </p:cNvPr>
          <p:cNvSpPr/>
          <p:nvPr/>
        </p:nvSpPr>
        <p:spPr>
          <a:xfrm>
            <a:off x="8196044" y="2697001"/>
            <a:ext cx="931178" cy="289480"/>
          </a:xfrm>
          <a:prstGeom prst="striped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6" name="Nyíl: jobbra mutató 35">
            <a:hlinkClick r:id="rId10" action="ppaction://hlinksldjump"/>
            <a:extLst>
              <a:ext uri="{FF2B5EF4-FFF2-40B4-BE49-F238E27FC236}">
                <a16:creationId xmlns:a16="http://schemas.microsoft.com/office/drawing/2014/main" id="{1D0353B7-6002-47E3-A20C-D0CB46E464E8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  <p:grpSp>
        <p:nvGrpSpPr>
          <p:cNvPr id="37" name="Csoportba foglalás 36">
            <a:extLst>
              <a:ext uri="{FF2B5EF4-FFF2-40B4-BE49-F238E27FC236}">
                <a16:creationId xmlns:a16="http://schemas.microsoft.com/office/drawing/2014/main" id="{E6F54E99-08C6-485C-9669-A32E796C2DE0}"/>
              </a:ext>
            </a:extLst>
          </p:cNvPr>
          <p:cNvGrpSpPr/>
          <p:nvPr/>
        </p:nvGrpSpPr>
        <p:grpSpPr>
          <a:xfrm>
            <a:off x="10287000" y="2995995"/>
            <a:ext cx="455002" cy="627703"/>
            <a:chOff x="6234221" y="2107171"/>
            <a:chExt cx="767784" cy="1006456"/>
          </a:xfrm>
        </p:grpSpPr>
        <p:pic>
          <p:nvPicPr>
            <p:cNvPr id="38" name="Kép 37">
              <a:extLst>
                <a:ext uri="{FF2B5EF4-FFF2-40B4-BE49-F238E27FC236}">
                  <a16:creationId xmlns:a16="http://schemas.microsoft.com/office/drawing/2014/main" id="{1F8D6F4B-0437-4C1C-B70D-32065C9C23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39" name="Picture 4">
              <a:extLst>
                <a:ext uri="{FF2B5EF4-FFF2-40B4-BE49-F238E27FC236}">
                  <a16:creationId xmlns:a16="http://schemas.microsoft.com/office/drawing/2014/main" id="{C08A2E42-FD39-4105-BB3E-29DCDCB7E1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7355030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4A6B6D-7959-4A88-A721-F018B5785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 ellenőrzése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04C6EA-43FB-46DD-AB7E-1B82C286D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aláírásban rejlő publikus kulcs azonosítja az aláírót</a:t>
            </a:r>
          </a:p>
          <a:p>
            <a:r>
              <a:rPr lang="hu-HU" dirty="0"/>
              <a:t>A publikus kulcshoz tartozik egy tanúsítvány, ami a nyilvános tanúsítványtárból lekérhető</a:t>
            </a:r>
          </a:p>
          <a:p>
            <a:r>
              <a:rPr lang="hu-HU" dirty="0"/>
              <a:t>Ellenőrizni kell a tanúsítvány hitelességét</a:t>
            </a:r>
          </a:p>
          <a:p>
            <a:r>
              <a:rPr lang="hu-HU" dirty="0"/>
              <a:t>Ellenőrizni kell a kiállító megbízhatóságát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CD1D7D-417C-44C0-8794-E969E094B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44A80A-86A9-4FA3-B1A2-D6378F723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08026D5-ABA5-4EFE-B079-675B911D6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16</a:t>
            </a:fld>
            <a:endParaRPr lang="en-US" dirty="0"/>
          </a:p>
        </p:txBody>
      </p:sp>
      <p:sp>
        <p:nvSpPr>
          <p:cNvPr id="8" name="Nyíl: jobbra mutató 7">
            <a:hlinkClick r:id="rId2" action="ppaction://hlinksldjump"/>
            <a:extLst>
              <a:ext uri="{FF2B5EF4-FFF2-40B4-BE49-F238E27FC236}">
                <a16:creationId xmlns:a16="http://schemas.microsoft.com/office/drawing/2014/main" id="{C49CDF71-A99B-4860-9EC3-75C474050ADB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  <p:grpSp>
        <p:nvGrpSpPr>
          <p:cNvPr id="9" name="Csoportba foglalás 8">
            <a:extLst>
              <a:ext uri="{FF2B5EF4-FFF2-40B4-BE49-F238E27FC236}">
                <a16:creationId xmlns:a16="http://schemas.microsoft.com/office/drawing/2014/main" id="{CBD97FE3-3D81-4149-83FB-65DE7E034FFE}"/>
              </a:ext>
            </a:extLst>
          </p:cNvPr>
          <p:cNvGrpSpPr/>
          <p:nvPr/>
        </p:nvGrpSpPr>
        <p:grpSpPr>
          <a:xfrm>
            <a:off x="9361547" y="1166070"/>
            <a:ext cx="1850905" cy="1068757"/>
            <a:chOff x="7469264" y="2554644"/>
            <a:chExt cx="2527575" cy="1588859"/>
          </a:xfrm>
        </p:grpSpPr>
        <p:pic>
          <p:nvPicPr>
            <p:cNvPr id="10" name="Kép 9">
              <a:extLst>
                <a:ext uri="{FF2B5EF4-FFF2-40B4-BE49-F238E27FC236}">
                  <a16:creationId xmlns:a16="http://schemas.microsoft.com/office/drawing/2014/main" id="{A288D14E-8996-4109-B218-6595F0DA67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544913" y="2914580"/>
              <a:ext cx="710691" cy="894945"/>
            </a:xfrm>
            <a:prstGeom prst="rect">
              <a:avLst/>
            </a:prstGeom>
          </p:spPr>
        </p:pic>
        <p:pic>
          <p:nvPicPr>
            <p:cNvPr id="11" name="Kép 10">
              <a:extLst>
                <a:ext uri="{FF2B5EF4-FFF2-40B4-BE49-F238E27FC236}">
                  <a16:creationId xmlns:a16="http://schemas.microsoft.com/office/drawing/2014/main" id="{52F2F313-5D7C-4120-B89C-B0C7C7F011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rot="20028396">
              <a:off x="9269256" y="2855210"/>
              <a:ext cx="727583" cy="516835"/>
            </a:xfrm>
            <a:prstGeom prst="rect">
              <a:avLst/>
            </a:prstGeom>
          </p:spPr>
        </p:pic>
        <p:pic>
          <p:nvPicPr>
            <p:cNvPr id="12" name="Picture 6" descr="User Male Icon – Free Download, PNG and Vector">
              <a:extLst>
                <a:ext uri="{FF2B5EF4-FFF2-40B4-BE49-F238E27FC236}">
                  <a16:creationId xmlns:a16="http://schemas.microsoft.com/office/drawing/2014/main" id="{65A3A936-00C3-422F-9628-C62A462165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7469264" y="2554644"/>
              <a:ext cx="1094444" cy="10944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F7082253-9808-4307-91A0-FBBCB8A37E6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60848">
              <a:off x="7831211" y="3236968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0" descr="Secret Vault - Lock Pictures &amp; Videos beszerzése – Microsoft Store hu-HU">
              <a:extLst>
                <a:ext uri="{FF2B5EF4-FFF2-40B4-BE49-F238E27FC236}">
                  <a16:creationId xmlns:a16="http://schemas.microsoft.com/office/drawing/2014/main" id="{3A27F8C8-8683-4F36-808A-E477C2307C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684201">
              <a:off x="9041020" y="3154122"/>
              <a:ext cx="906535" cy="9065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0A4CD1B0-5A34-4A76-B4A9-A3838D484CE0}"/>
              </a:ext>
            </a:extLst>
          </p:cNvPr>
          <p:cNvGrpSpPr/>
          <p:nvPr/>
        </p:nvGrpSpPr>
        <p:grpSpPr>
          <a:xfrm>
            <a:off x="8885142" y="3524704"/>
            <a:ext cx="767784" cy="1006456"/>
            <a:chOff x="6234221" y="2107171"/>
            <a:chExt cx="767784" cy="1006456"/>
          </a:xfrm>
        </p:grpSpPr>
        <p:pic>
          <p:nvPicPr>
            <p:cNvPr id="16" name="Kép 15">
              <a:extLst>
                <a:ext uri="{FF2B5EF4-FFF2-40B4-BE49-F238E27FC236}">
                  <a16:creationId xmlns:a16="http://schemas.microsoft.com/office/drawing/2014/main" id="{4C8C3EB6-8993-49DD-BD38-1A6721438D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34221" y="2107171"/>
              <a:ext cx="710691" cy="894945"/>
            </a:xfrm>
            <a:prstGeom prst="rect">
              <a:avLst/>
            </a:prstGeom>
          </p:spPr>
        </p:pic>
        <p:pic>
          <p:nvPicPr>
            <p:cNvPr id="17" name="Picture 4">
              <a:extLst>
                <a:ext uri="{FF2B5EF4-FFF2-40B4-BE49-F238E27FC236}">
                  <a16:creationId xmlns:a16="http://schemas.microsoft.com/office/drawing/2014/main" id="{4DCDC583-4CB9-446A-ABC8-5735953ECD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292" y="2694527"/>
              <a:ext cx="366713" cy="419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5122" name="Picture 2" descr="Útlevél-Ellenőrzés Vezérlő Belépés - Ingyenes kép a Pixabay-en">
            <a:extLst>
              <a:ext uri="{FF2B5EF4-FFF2-40B4-BE49-F238E27FC236}">
                <a16:creationId xmlns:a16="http://schemas.microsoft.com/office/drawing/2014/main" id="{8408CACE-7843-4E0D-8F86-B8ABA54347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794" y="4589355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359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E2B9DE6-E589-4A31-8FC9-889FAEF614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Tanúsítványfajták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65B676-0F22-4B6E-A2D7-EDF15209B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Elektronikus </a:t>
            </a:r>
            <a:r>
              <a:rPr lang="hu-HU" b="1" dirty="0"/>
              <a:t>aláírás</a:t>
            </a:r>
            <a:r>
              <a:rPr lang="hu-HU" dirty="0"/>
              <a:t> létrehozására alkalmas tanúsítvány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/>
              <a:t>Személyes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Minősített tanúsítvány</a:t>
            </a:r>
          </a:p>
          <a:p>
            <a:pPr lvl="1"/>
            <a:r>
              <a:rPr lang="hu-HU" dirty="0"/>
              <a:t>Nem minősített tanúsítvány</a:t>
            </a:r>
          </a:p>
          <a:p>
            <a:r>
              <a:rPr lang="hu-HU" dirty="0"/>
              <a:t>Elektronikus </a:t>
            </a:r>
            <a:r>
              <a:rPr lang="hu-HU" b="1" dirty="0"/>
              <a:t>bélyegző</a:t>
            </a:r>
            <a:r>
              <a:rPr lang="hu-HU" dirty="0"/>
              <a:t> létrehozására alkalmas tanúsítvány</a:t>
            </a:r>
            <a:br>
              <a:rPr lang="hu-HU" dirty="0"/>
            </a:br>
            <a:r>
              <a:rPr lang="hu-HU" dirty="0"/>
              <a:t>(</a:t>
            </a:r>
            <a:r>
              <a:rPr lang="hu-HU" b="1" dirty="0"/>
              <a:t>Szervezeti</a:t>
            </a:r>
            <a:r>
              <a:rPr lang="hu-HU" dirty="0"/>
              <a:t>)</a:t>
            </a:r>
          </a:p>
          <a:p>
            <a:pPr lvl="1"/>
            <a:r>
              <a:rPr lang="hu-HU" dirty="0"/>
              <a:t>Minősített bélyegző tanúsítvány </a:t>
            </a:r>
          </a:p>
          <a:p>
            <a:pPr lvl="1"/>
            <a:r>
              <a:rPr lang="hu-HU" dirty="0"/>
              <a:t>Nem minősített bélyegző</a:t>
            </a:r>
          </a:p>
          <a:p>
            <a:endParaRPr lang="hu-HU" dirty="0"/>
          </a:p>
          <a:p>
            <a:r>
              <a:rPr lang="hu-HU" dirty="0" err="1"/>
              <a:t>Titkosító</a:t>
            </a:r>
            <a:r>
              <a:rPr lang="hu-HU" dirty="0"/>
              <a:t> tanúsítvány (titkosított üzenetek, dokumentumok)</a:t>
            </a:r>
          </a:p>
          <a:p>
            <a:r>
              <a:rPr lang="hu-HU" dirty="0" err="1"/>
              <a:t>Autentikációs</a:t>
            </a:r>
            <a:r>
              <a:rPr lang="hu-HU" dirty="0"/>
              <a:t> tanúsítvány (SSL)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FD12E101-F05F-492B-AE73-600C2C19F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24844F0-2F28-44F3-9152-E817EE30B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0B7F409-96C6-4D9A-9A04-8CA377ECAE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17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1146907-9F05-4BD6-8765-E976FCBE8C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49578" y="985306"/>
            <a:ext cx="1274843" cy="1682793"/>
          </a:xfrm>
          <a:prstGeom prst="rect">
            <a:avLst/>
          </a:prstGeom>
        </p:spPr>
      </p:pic>
      <p:pic>
        <p:nvPicPr>
          <p:cNvPr id="8194" name="Picture 2" descr="Elektronikus aláírás és időbélyegzés az Adobe Reader DC szoftverrel">
            <a:extLst>
              <a:ext uri="{FF2B5EF4-FFF2-40B4-BE49-F238E27FC236}">
                <a16:creationId xmlns:a16="http://schemas.microsoft.com/office/drawing/2014/main" id="{72FE7980-F2B6-4AB1-80C2-BC1F5C2AF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9578" y="3115034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5815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B1A22F-E5EF-462E-B8BB-FEFB852F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Időbélyeg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B517379-195E-48EA-B066-8C2EEF2A9D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Az elektronikus aláírás csak akkor "letagadhatatlan", ha igazolható, hogy az aláírás </a:t>
            </a:r>
            <a:r>
              <a:rPr lang="hu-HU" b="1" dirty="0"/>
              <a:t>mikor jött létre,</a:t>
            </a:r>
            <a:r>
              <a:rPr lang="hu-HU" dirty="0"/>
              <a:t> ez legegyszerűbben időbélyeggel biztosítható. Ezért az elektronikus aláírások érvényességét időbélyegekkel szokták biztosítani.</a:t>
            </a:r>
          </a:p>
          <a:p>
            <a:r>
              <a:rPr lang="hu-HU" dirty="0"/>
              <a:t>Az időbélyeg azt igazolja, hogy egy adott dokumentum egy adott időpillanatban már létezett</a:t>
            </a:r>
          </a:p>
          <a:p>
            <a:r>
              <a:rPr lang="hu-HU" dirty="0"/>
              <a:t>Az időbélyegzés szolgáltató elkészíti az időbélyeget, </a:t>
            </a:r>
            <a:br>
              <a:rPr lang="hu-HU" dirty="0"/>
            </a:br>
            <a:r>
              <a:rPr lang="hu-HU" dirty="0"/>
              <a:t>aláírásával hitelesíti azt, és visszaküldi a programnak.</a:t>
            </a:r>
          </a:p>
          <a:p>
            <a:r>
              <a:rPr lang="hu-HU" b="1" dirty="0"/>
              <a:t>Fajtái</a:t>
            </a:r>
          </a:p>
          <a:p>
            <a:pPr lvl="1"/>
            <a:r>
              <a:rPr lang="hu-HU" dirty="0"/>
              <a:t>Minősített elektronikus időbélyegző</a:t>
            </a:r>
          </a:p>
          <a:p>
            <a:pPr lvl="1"/>
            <a:r>
              <a:rPr lang="hu-HU" dirty="0"/>
              <a:t>Nem minősített elektronikus időbélyegző</a:t>
            </a:r>
          </a:p>
          <a:p>
            <a:pPr lvl="1"/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E46B26E-0841-4857-A61D-99250DE20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B2E35D4-DC49-4864-BF75-401E2B6D9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CA15A2-D65C-4F45-B153-BCEA7FA72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18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0051F3A1-5536-43D3-9629-8251B702F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8608" y="3918857"/>
            <a:ext cx="2414983" cy="269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7791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8A01802-B8D9-4934-9476-2E4E020DFB2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Az elektronikus aláírástípusok a jogban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79C482-60C1-46FC-81B8-08828B147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sz="2000" dirty="0"/>
              <a:t>Elektronikus aláírás</a:t>
            </a:r>
          </a:p>
          <a:p>
            <a:r>
              <a:rPr lang="hu-HU" sz="2000" b="1" dirty="0"/>
              <a:t>Fokozott biztonságú elektronikus aláírás (nem minősített)</a:t>
            </a:r>
          </a:p>
          <a:p>
            <a:r>
              <a:rPr lang="hu-HU" sz="2000" b="1" dirty="0"/>
              <a:t>Minősített elektronikus aláírás </a:t>
            </a:r>
          </a:p>
          <a:p>
            <a:r>
              <a:rPr lang="hu-HU" sz="2000" dirty="0"/>
              <a:t>Minősített tanúsítványon alapuló fokozott biztonságú elektronikus aláírás </a:t>
            </a:r>
          </a:p>
          <a:p>
            <a:r>
              <a:rPr lang="hu-HU" sz="2000" b="1" dirty="0"/>
              <a:t>Minősített elektronikus bélyegző </a:t>
            </a:r>
          </a:p>
          <a:p>
            <a:r>
              <a:rPr lang="hu-HU" sz="2000" dirty="0"/>
              <a:t>Minősített tanúsítványon alapuló fokozott biztonsági elektronikus bélyegző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72EB0A4-6EF6-4E56-A217-8AF6FF0B3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738293B-EF96-46F6-959C-4EE2BCD71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4F51A4D-0DFF-477A-AFD3-9DA7C5254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86733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A4919D0-F177-4BBA-9A0B-DBA69E2E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</p:spPr>
        <p:txBody>
          <a:bodyPr rtlCol="0">
            <a:normAutofit/>
          </a:bodyPr>
          <a:lstStyle/>
          <a:p>
            <a:pPr algn="ctr" rtl="0"/>
            <a:r>
              <a:rPr lang="hu" dirty="0"/>
              <a:t>Tartalom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1DB1382-7276-49FA-9632-38D558F457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0047256"/>
              </p:ext>
            </p:extLst>
          </p:nvPr>
        </p:nvGraphicFramePr>
        <p:xfrm>
          <a:off x="1066800" y="2310063"/>
          <a:ext cx="10058400" cy="37256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átum helye 2">
            <a:extLst>
              <a:ext uri="{FF2B5EF4-FFF2-40B4-BE49-F238E27FC236}">
                <a16:creationId xmlns:a16="http://schemas.microsoft.com/office/drawing/2014/main" id="{CB4AB6C2-88FE-4448-86B5-13246058CD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9D4A04A-665B-4ACF-BAF6-8670E0F83782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1EB8CFF0-87F1-483B-BAB1-0CB18EE4F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B8A0B20-F87D-4E06-82F8-A7535BE21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431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F1419E-62B4-4A11-87F7-CE80B1F33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20960717-928A-4A0A-ACE9-3E6E6898FD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Az elektronikus aláírásról szóló törvény szerint létezhet olyan elektronikus aláírás is, amely nem papíron, hanem </a:t>
            </a:r>
            <a:r>
              <a:rPr lang="hu-HU" b="1" dirty="0"/>
              <a:t>elektronikusan keletkezett</a:t>
            </a:r>
            <a:r>
              <a:rPr lang="hu-HU" dirty="0"/>
              <a:t>. Ilyen például, ha valaki odaírja a nevét egy e-mail végére. </a:t>
            </a:r>
          </a:p>
          <a:p>
            <a:r>
              <a:rPr lang="hu-HU" dirty="0"/>
              <a:t>Erről az aláírásról az </a:t>
            </a:r>
            <a:r>
              <a:rPr lang="hu-HU" dirty="0" err="1"/>
              <a:t>Eat</a:t>
            </a:r>
            <a:r>
              <a:rPr lang="hu-HU" dirty="0"/>
              <a:t>. mindössze annyit állít, hogy </a:t>
            </a:r>
            <a:r>
              <a:rPr lang="hu-HU" b="1" dirty="0"/>
              <a:t>a bíróság nem utasíthatja el önmagában azért, mert elektronikus</a:t>
            </a:r>
            <a:r>
              <a:rPr lang="hu-HU" dirty="0"/>
              <a:t>an létezik.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6A4ABBA-E734-41D1-B959-3E1AE0BC1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2C49338-4D75-4EDC-AE89-58947E09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7E031F4-8DA0-43AD-9676-99BF3B149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63387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tanúsítvány kiadása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E90E9C4-8AA4-49E5-9EC8-E0A7D244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4497300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21</a:t>
            </a:fld>
            <a:endParaRPr lang="en-US" dirty="0"/>
          </a:p>
        </p:txBody>
      </p:sp>
      <p:sp>
        <p:nvSpPr>
          <p:cNvPr id="8" name="Nyíl: jobbra mutató 7">
            <a:hlinkClick r:id="rId7" action="ppaction://hlinksldjump"/>
            <a:extLst>
              <a:ext uri="{FF2B5EF4-FFF2-40B4-BE49-F238E27FC236}">
                <a16:creationId xmlns:a16="http://schemas.microsoft.com/office/drawing/2014/main" id="{7A4FA180-77CC-44E6-9983-83175100DBB7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  <p:sp>
        <p:nvSpPr>
          <p:cNvPr id="3" name="Téglalap: fazettás 2">
            <a:hlinkClick r:id="rId8" action="ppaction://hlinkfile"/>
            <a:extLst>
              <a:ext uri="{FF2B5EF4-FFF2-40B4-BE49-F238E27FC236}">
                <a16:creationId xmlns:a16="http://schemas.microsoft.com/office/drawing/2014/main" id="{E0011390-159E-4111-B16C-8F627BCB7BA9}"/>
              </a:ext>
            </a:extLst>
          </p:cNvPr>
          <p:cNvSpPr/>
          <p:nvPr/>
        </p:nvSpPr>
        <p:spPr>
          <a:xfrm>
            <a:off x="9191499" y="5089600"/>
            <a:ext cx="1916677" cy="780176"/>
          </a:xfrm>
          <a:prstGeom prst="bevel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Tanúsítvány</a:t>
            </a:r>
          </a:p>
        </p:txBody>
      </p:sp>
    </p:spTree>
    <p:extLst>
      <p:ext uri="{BB962C8B-B14F-4D97-AF65-F5344CB8AC3E}">
        <p14:creationId xmlns:p14="http://schemas.microsoft.com/office/powerpoint/2010/main" val="35779211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673021D-BB9D-4B0A-BAD6-FE4953479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Nem minősített tanúsítvány kiadása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1E90E9C4-8AA4-49E5-9EC8-E0A7D24423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9266269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DCC25133-97B8-48E1-8390-7B3A8759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0F19EF9-219C-4200-8037-BCCAE70D1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32F613E-9C0F-4AF9-A3AF-984ADB643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22</a:t>
            </a:fld>
            <a:endParaRPr lang="en-US" dirty="0"/>
          </a:p>
        </p:txBody>
      </p:sp>
      <p:sp>
        <p:nvSpPr>
          <p:cNvPr id="8" name="Nyíl: jobbra mutató 7">
            <a:hlinkClick r:id="rId7" action="ppaction://hlinksldjump"/>
            <a:extLst>
              <a:ext uri="{FF2B5EF4-FFF2-40B4-BE49-F238E27FC236}">
                <a16:creationId xmlns:a16="http://schemas.microsoft.com/office/drawing/2014/main" id="{7A4FA180-77CC-44E6-9983-83175100DBB7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  <p:sp>
        <p:nvSpPr>
          <p:cNvPr id="9" name="Téglalap: fazettás 8">
            <a:hlinkClick r:id="rId8" action="ppaction://hlinkfile"/>
            <a:extLst>
              <a:ext uri="{FF2B5EF4-FFF2-40B4-BE49-F238E27FC236}">
                <a16:creationId xmlns:a16="http://schemas.microsoft.com/office/drawing/2014/main" id="{451F14F3-6BCB-4743-A5BD-90AF3F85C076}"/>
              </a:ext>
            </a:extLst>
          </p:cNvPr>
          <p:cNvSpPr/>
          <p:nvPr/>
        </p:nvSpPr>
        <p:spPr>
          <a:xfrm>
            <a:off x="9191499" y="5089600"/>
            <a:ext cx="1916677" cy="780176"/>
          </a:xfrm>
          <a:prstGeom prst="bevel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Tanúsítvány</a:t>
            </a:r>
          </a:p>
        </p:txBody>
      </p:sp>
    </p:spTree>
    <p:extLst>
      <p:ext uri="{BB962C8B-B14F-4D97-AF65-F5344CB8AC3E}">
        <p14:creationId xmlns:p14="http://schemas.microsoft.com/office/powerpoint/2010/main" val="32415197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EB0A838-0E22-4C30-AD83-C8B2F77F7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Fokozott biztonságú elektronikus aláírás (nem minősített)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00629D-66A6-4FB2-A7BF-21C408F0AD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/>
              <a:t>Alkalmas az aláíró azonosítására, az aláírást létrehozó adatokat az aláíró nagy megbízhatósággal kizárólag saját maga használja.</a:t>
            </a:r>
          </a:p>
          <a:p>
            <a:r>
              <a:rPr lang="hu-HU" dirty="0"/>
              <a:t>Használatával biztosítható a dokumentum hitelessége és sértetlensége</a:t>
            </a:r>
          </a:p>
          <a:p>
            <a:r>
              <a:rPr lang="hu-HU" dirty="0"/>
              <a:t>Az előírt </a:t>
            </a:r>
            <a:r>
              <a:rPr lang="hu-HU" b="1" dirty="0"/>
              <a:t>biztonsági követelmények kevésbé szigorúak</a:t>
            </a:r>
            <a:r>
              <a:rPr lang="hu-HU" dirty="0"/>
              <a:t>, ezért a joghatása is enyhébb</a:t>
            </a:r>
          </a:p>
          <a:p>
            <a:r>
              <a:rPr lang="hu-HU" b="1" dirty="0"/>
              <a:t>Nem kötelező eszköz hozzá</a:t>
            </a:r>
            <a:r>
              <a:rPr lang="hu-HU" dirty="0"/>
              <a:t>, elég a szoftveres azonosítás</a:t>
            </a:r>
          </a:p>
          <a:p>
            <a:r>
              <a:rPr lang="hu-HU" b="1" dirty="0"/>
              <a:t>Nem kötelező a személyes megjelenés</a:t>
            </a:r>
          </a:p>
          <a:p>
            <a:endParaRPr lang="hu-HU" dirty="0"/>
          </a:p>
          <a:p>
            <a:r>
              <a:rPr lang="hu-HU" dirty="0"/>
              <a:t>Az érvényesség és a valódiság bizonyítása az aláírót és a hitelesítés-szolgáltatót terheli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1ADC6F-0987-411A-B541-AACAE2E05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AE3D387-86AF-4030-A0B0-FD7A4EC66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C673FFF-5987-420F-9C67-EC484DE02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7130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78695-3E23-44EC-8B53-40378B8FD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Minősített 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E293CA5-38C1-49C7-A635-1CD44EA5DF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Olyan, fokozott biztonságú elektronikus aláírás, amelyet biztonságos aláírás-létrehozó eszközzel </a:t>
            </a:r>
            <a:r>
              <a:rPr lang="hu-HU" b="1" dirty="0"/>
              <a:t>(BALE) hoztak létre </a:t>
            </a:r>
            <a:r>
              <a:rPr lang="hu-HU" dirty="0"/>
              <a:t>és amelynek hitelesítése céljából </a:t>
            </a:r>
            <a:r>
              <a:rPr lang="hu-HU" b="1" dirty="0"/>
              <a:t>minősített tanúsítványt bocsátottak </a:t>
            </a:r>
            <a:r>
              <a:rPr lang="hu-HU" dirty="0"/>
              <a:t>ki.</a:t>
            </a:r>
          </a:p>
          <a:p>
            <a:r>
              <a:rPr lang="hu-HU" dirty="0"/>
              <a:t>Egy adott </a:t>
            </a:r>
            <a:r>
              <a:rPr lang="hu-HU" b="1" dirty="0"/>
              <a:t>személyhez kötődik </a:t>
            </a:r>
            <a:r>
              <a:rPr lang="hu-HU" dirty="0"/>
              <a:t>és alkalmas az aláíró azonosítására</a:t>
            </a:r>
          </a:p>
          <a:p>
            <a:r>
              <a:rPr lang="hu-HU" dirty="0"/>
              <a:t>Biztosítja a dokumentum hitelességét és sértetlenségét. </a:t>
            </a:r>
          </a:p>
          <a:p>
            <a:r>
              <a:rPr lang="hu-HU" dirty="0"/>
              <a:t>A minősített elektronikus aláírás </a:t>
            </a:r>
            <a:r>
              <a:rPr lang="hu-H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(Biztonságos aláírás-létrehozó eszköz) vagy </a:t>
            </a:r>
            <a:r>
              <a:rPr lang="hu-HU" b="1" dirty="0"/>
              <a:t>MALE</a:t>
            </a:r>
            <a:r>
              <a:rPr lang="hu-HU" dirty="0"/>
              <a:t> (Minősített aláírás-létrehozó eszköz) eszközzel készül (chipkártya, USB-</a:t>
            </a:r>
            <a:r>
              <a:rPr lang="hu-HU" dirty="0" err="1"/>
              <a:t>token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A minősített tanúsítvánnyal hitelesített elektronikus dokumentum teljes bizonyító </a:t>
            </a:r>
            <a:r>
              <a:rPr lang="hu-HU" dirty="0" err="1"/>
              <a:t>erejű</a:t>
            </a:r>
            <a:r>
              <a:rPr lang="hu-HU" dirty="0"/>
              <a:t> magánokiratnak minősül. Ebből következően annak kell bizonyítani az érvényesség és valódiság esetlegesen hamis voltát, aki azt kétségbe vonja.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CA2ADE-5577-493A-906A-20CF9A9B70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DB7E5DA-6CED-4686-92BD-EBC9911AB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4D0CC8E-D1F5-468E-B6AC-B915A5623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24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CB0E31D-4EB8-453E-864F-D14E367BF6E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6793407">
            <a:off x="10159604" y="472014"/>
            <a:ext cx="2138818" cy="1712759"/>
          </a:xfrm>
          <a:prstGeom prst="rect">
            <a:avLst/>
          </a:prstGeom>
        </p:spPr>
      </p:pic>
      <p:pic>
        <p:nvPicPr>
          <p:cNvPr id="3074" name="Picture 2" descr="REINER SCT cyberJack RFID basis - e-személyi igazolvány olvasó - iPon -  hardver és szoftver hírek, tesztek, webshop, fórum">
            <a:extLst>
              <a:ext uri="{FF2B5EF4-FFF2-40B4-BE49-F238E27FC236}">
                <a16:creationId xmlns:a16="http://schemas.microsoft.com/office/drawing/2014/main" id="{90B56C60-1508-4BC5-8506-7753465FF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365" y="-221348"/>
            <a:ext cx="2395931" cy="23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3972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484BBE2-75AB-4369-852D-560213555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Minősített tanúsítványon alapuló fokozott biztonságú elektronikus aláírás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539BED-3F6F-4E78-875B-D43B47E67A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Köztes kategória a fokozott biztonságú elektronikus aláírás és a minősített elektronikus aláírás között </a:t>
            </a:r>
            <a:r>
              <a:rPr lang="hu-HU" dirty="0" err="1"/>
              <a:t>Eat</a:t>
            </a:r>
            <a:r>
              <a:rPr lang="hu-HU" dirty="0"/>
              <a:t>. szempontjából ez csak </a:t>
            </a:r>
            <a:r>
              <a:rPr lang="hu-HU" b="1" dirty="0"/>
              <a:t>fokozott biztonságú aláírás</a:t>
            </a:r>
          </a:p>
          <a:p>
            <a:r>
              <a:rPr lang="hu-HU" dirty="0"/>
              <a:t>szoftveres formátumú (</a:t>
            </a:r>
            <a:r>
              <a:rPr lang="hu-HU" b="1" dirty="0">
                <a:highlight>
                  <a:srgbClr val="5CC6D6"/>
                </a:highlight>
              </a:rPr>
              <a:t>nem kötelező a BALE , MALE eszköz</a:t>
            </a:r>
            <a:r>
              <a:rPr lang="hu-HU" dirty="0"/>
              <a:t>)</a:t>
            </a:r>
          </a:p>
          <a:p>
            <a:r>
              <a:rPr lang="hu-HU" dirty="0"/>
              <a:t>a tanúsítvány minősített tanúsítvány, ezért a regisztráció ugyanaz, mint a minősített elektronikus aláírásnál</a:t>
            </a:r>
          </a:p>
          <a:p>
            <a:r>
              <a:rPr lang="hu-HU" dirty="0"/>
              <a:t>joghatása – jelenleg érvényes Pp. alapján – gyakorlatilag egyenértékű a minősített elektronikus aláíráséval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D04B8CA-11A2-40E6-AA28-84E76F69A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990037-5FFD-4D3F-BB31-13224F101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A3E26F2-EC05-44DA-8FC7-0C4982CFB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743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94DA38E-CBEA-43E4-BC66-4382A1F4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Minősített elektronikus bélyegző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32650E8-8F81-4B61-AFB2-3B57AE973D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u-HU" dirty="0"/>
              <a:t>Olyan, fokozott biztonságú elektronikus bélyegző, amelyet biztonságos aláírás-létrehozó eszközzel </a:t>
            </a:r>
            <a:r>
              <a:rPr lang="hu-HU" b="1" dirty="0"/>
              <a:t>(BALE) hoztak létre </a:t>
            </a:r>
            <a:r>
              <a:rPr lang="hu-HU" dirty="0"/>
              <a:t>és amelynek hitelesítése céljából </a:t>
            </a:r>
            <a:r>
              <a:rPr lang="hu-HU" b="1" dirty="0"/>
              <a:t>minősített tanúsítványt bocsátottak </a:t>
            </a:r>
            <a:r>
              <a:rPr lang="hu-HU" dirty="0"/>
              <a:t>ki.</a:t>
            </a:r>
          </a:p>
          <a:p>
            <a:r>
              <a:rPr lang="hu-HU" dirty="0"/>
              <a:t>Egy adott </a:t>
            </a:r>
            <a:r>
              <a:rPr lang="hu-HU" b="1" dirty="0"/>
              <a:t>szervezethez kötődik </a:t>
            </a:r>
            <a:r>
              <a:rPr lang="hu-HU" dirty="0"/>
              <a:t>és alkalmas az aláíró azonosítására</a:t>
            </a:r>
          </a:p>
          <a:p>
            <a:r>
              <a:rPr lang="hu-HU" dirty="0"/>
              <a:t>Biztosítja a dokumentum hitelességét és sértetlenségét. </a:t>
            </a:r>
          </a:p>
          <a:p>
            <a:r>
              <a:rPr lang="hu-HU" dirty="0"/>
              <a:t>A minősített elektronikus aláírás </a:t>
            </a:r>
            <a:r>
              <a:rPr lang="hu-HU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BALE</a:t>
            </a:r>
            <a:r>
              <a:rPr lang="hu-HU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 (Biztonságos aláírás-létrehozó eszköz) vagy </a:t>
            </a:r>
            <a:r>
              <a:rPr lang="hu-HU" b="1" dirty="0"/>
              <a:t>MALE</a:t>
            </a:r>
            <a:r>
              <a:rPr lang="hu-HU" dirty="0"/>
              <a:t> (Minősített aláírás-létrehozó eszköz) eszközzel készül (chipkártya, USB-</a:t>
            </a:r>
            <a:r>
              <a:rPr lang="hu-HU" dirty="0" err="1"/>
              <a:t>token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A minősített tanúsítvánnyal hitelesített elektronikus dokumentum teljes bizonyító </a:t>
            </a:r>
            <a:r>
              <a:rPr lang="hu-HU" dirty="0" err="1"/>
              <a:t>erejű</a:t>
            </a:r>
            <a:r>
              <a:rPr lang="hu-HU" dirty="0"/>
              <a:t> magánokiratnak minősül. Ebből következően annak kell bizonyítani az érvényesség és valódiság esetlegesen hamis voltát, aki azt kétségbe vonja.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7C5C2C53-D7EE-4BBC-A387-89F8D8E0E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1D7BAA8-86D3-40EC-AA40-9CFFF8ADE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4F86667-AAE1-4A87-81B0-8E3A12C39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26</a:t>
            </a:fld>
            <a:endParaRPr lang="en-US" dirty="0"/>
          </a:p>
        </p:txBody>
      </p:sp>
      <p:pic>
        <p:nvPicPr>
          <p:cNvPr id="7" name="Kép 6">
            <a:extLst>
              <a:ext uri="{FF2B5EF4-FFF2-40B4-BE49-F238E27FC236}">
                <a16:creationId xmlns:a16="http://schemas.microsoft.com/office/drawing/2014/main" id="{145E8BE7-6B7C-4998-8141-0F406C4DA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2830" y="65594"/>
            <a:ext cx="3009170" cy="225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865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B6E2411-8787-4693-9305-77163989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Minősített tanúsítványon alapuló fokozott biztonsági elektronikus bélyegző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AB3129F-FC23-478B-AE71-267DE6327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Köztes kategória a fokozott biztonságú elektronikus bélyegző és a minősített elektronikus bélyegző között </a:t>
            </a:r>
            <a:r>
              <a:rPr lang="hu-HU" dirty="0" err="1"/>
              <a:t>Eat</a:t>
            </a:r>
            <a:r>
              <a:rPr lang="hu-HU" dirty="0"/>
              <a:t>. szempontjából ez csak </a:t>
            </a:r>
            <a:r>
              <a:rPr lang="hu-HU" b="1" dirty="0"/>
              <a:t>fokozott biztonságú bélyegző</a:t>
            </a:r>
            <a:r>
              <a:rPr lang="hu-HU" dirty="0"/>
              <a:t>.</a:t>
            </a:r>
          </a:p>
          <a:p>
            <a:r>
              <a:rPr lang="hu-HU" dirty="0"/>
              <a:t>szoftveres formátumú (</a:t>
            </a:r>
            <a:r>
              <a:rPr lang="hu-HU" b="1" dirty="0">
                <a:highlight>
                  <a:srgbClr val="5CC6D6"/>
                </a:highlight>
              </a:rPr>
              <a:t>nem kötelező a BALE, MALE eszköz</a:t>
            </a:r>
            <a:r>
              <a:rPr lang="hu-HU" dirty="0"/>
              <a:t>)</a:t>
            </a:r>
          </a:p>
          <a:p>
            <a:r>
              <a:rPr lang="hu-HU" dirty="0"/>
              <a:t>a tanúsítvány minősített tanúsítvány, ezért a regisztráció ugyanaz, mint a minősített elektronikus aláírásnál</a:t>
            </a:r>
          </a:p>
          <a:p>
            <a:r>
              <a:rPr lang="hu-HU" dirty="0"/>
              <a:t>joghatása – jelenleg érvényes Pp. alapján – gyakorlatilag egyenértékű a minősített elektronikus aláíráséval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4950240-30CD-43AC-9254-5E1792DB1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0E47E6D-A303-4AC0-B43A-30628F0E8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D7B687E-958D-409A-A64A-95424AB26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9819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BFFFDF7-73F9-400A-A003-34C26AC16E98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Helyettesítési előírás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CEF300-E2E7-4FE4-A98A-81CAC42AE8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Ahol valamely jogszabály </a:t>
            </a:r>
            <a:r>
              <a:rPr lang="hu-HU" b="1" dirty="0"/>
              <a:t>elektronikus aláírást </a:t>
            </a:r>
            <a:r>
              <a:rPr lang="hu-HU" dirty="0"/>
              <a:t>vagy elektronikusan aláírt dokumentumot említ, </a:t>
            </a:r>
          </a:p>
          <a:p>
            <a:endParaRPr lang="hu-HU" dirty="0"/>
          </a:p>
          <a:p>
            <a:pPr marL="0" indent="0" algn="ctr">
              <a:buNone/>
            </a:pPr>
            <a:r>
              <a:rPr lang="hu-HU" dirty="0"/>
              <a:t>azon kifejezett eltérő rendelkezés hiányában </a:t>
            </a:r>
          </a:p>
          <a:p>
            <a:endParaRPr lang="hu-HU" dirty="0"/>
          </a:p>
          <a:p>
            <a:r>
              <a:rPr lang="hu-HU" b="1" dirty="0"/>
              <a:t>elektronikus bélyegzőt </a:t>
            </a:r>
            <a:r>
              <a:rPr lang="hu-HU" dirty="0"/>
              <a:t>vagy elektronikus bélyegzővel ellátott dokumentumot is érteni kell.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60ADC9F5-4B7D-48E1-887E-BE0B7B7C9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C130F8DC-AF94-47B4-9E76-17F7410D00A3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0E32F5D-7365-4C37-B084-EEF8C13D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995A558-040C-4B18-A9AF-9ED025958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28</a:t>
            </a:fld>
            <a:endParaRPr lang="en-US" dirty="0"/>
          </a:p>
        </p:txBody>
      </p:sp>
      <p:pic>
        <p:nvPicPr>
          <p:cNvPr id="5122" name="Picture 2" descr="Építésügyi jogszabályváltozások - Békés megyei járási hivatalok">
            <a:extLst>
              <a:ext uri="{FF2B5EF4-FFF2-40B4-BE49-F238E27FC236}">
                <a16:creationId xmlns:a16="http://schemas.microsoft.com/office/drawing/2014/main" id="{8590D97C-6990-41E7-9396-2CE16369ED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021" y="131886"/>
            <a:ext cx="2785028" cy="208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86560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AFBF9D-36EA-4D09-A167-6DA59E12871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Szükséges aláírástípusok a képzőknél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C32B4-C5A2-4D98-8A76-2A554D4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Minősített elektronikus aláírás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0" indent="0">
              <a:buNone/>
            </a:pPr>
            <a:r>
              <a:rPr lang="hu-HU" dirty="0"/>
              <a:t>vagy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  <a:p>
            <a:pPr marL="0" indent="0">
              <a:buNone/>
            </a:pPr>
            <a:r>
              <a:rPr lang="hu-HU" dirty="0"/>
              <a:t>Minősített elektronikus bélyegző</a:t>
            </a:r>
            <a:endParaRPr lang="hu-HU" b="1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F6793-A5D8-4DDB-AC84-CEE3E8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D9222-F09F-4941-B4A1-F900D24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11D67E-5764-4EBE-AC42-2B21DEB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6407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38E60A-FFE1-4171-AE23-A1E5497CFA8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Felnőttképzés jogi háttere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35F2641-0BD4-4638-954E-BB7B269D92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/>
              <a:t>A felnőttképzési törvény </a:t>
            </a:r>
            <a:br>
              <a:rPr lang="hu-HU" dirty="0"/>
            </a:br>
            <a:r>
              <a:rPr lang="hu-HU" dirty="0" err="1"/>
              <a:t>Fktv</a:t>
            </a:r>
            <a:r>
              <a:rPr lang="hu-HU" dirty="0"/>
              <a:t>. 2013. évi LXXVII. törvény </a:t>
            </a:r>
            <a:br>
              <a:rPr lang="hu-HU" dirty="0"/>
            </a:br>
            <a:r>
              <a:rPr lang="hu-HU" dirty="0"/>
              <a:t>a felnőttképzésről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3481E74-AD86-4FC3-8DCE-879627481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DF94E40-B096-46FE-8177-EBB4BA19502B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E77DAB0D-EFEF-4BBD-8390-DC451DB72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E9EC14A8-6376-44E4-BEBC-1F23C0E0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Kép 7">
            <a:hlinkClick r:id="rId2" action="ppaction://hlinkfile"/>
            <a:extLst>
              <a:ext uri="{FF2B5EF4-FFF2-40B4-BE49-F238E27FC236}">
                <a16:creationId xmlns:a16="http://schemas.microsoft.com/office/drawing/2014/main" id="{081F2910-9D5E-43CC-8A00-537C15FAD4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651" y="2145945"/>
            <a:ext cx="31146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533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AFBF9D-36EA-4D09-A167-6DA59E12871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4">
                  <a:lumMod val="67000"/>
                </a:schemeClr>
              </a:gs>
              <a:gs pos="48000">
                <a:schemeClr val="accent4">
                  <a:lumMod val="97000"/>
                  <a:lumOff val="3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Egyéb típusok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C32B4-C5A2-4D98-8A76-2A554D4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b="1" dirty="0" err="1"/>
              <a:t>eSzemélyi</a:t>
            </a:r>
            <a:br>
              <a:rPr lang="hu-HU" b="1" dirty="0"/>
            </a:br>
            <a:r>
              <a:rPr lang="hu-HU" dirty="0"/>
              <a:t>Minősített elektronikus aláírásnak számít</a:t>
            </a:r>
            <a:br>
              <a:rPr lang="hu-HU" dirty="0"/>
            </a:br>
            <a:r>
              <a:rPr lang="hu-HU" dirty="0"/>
              <a:t>Magándokumentumok hitelesítésére</a:t>
            </a:r>
            <a:br>
              <a:rPr lang="hu-HU" dirty="0"/>
            </a:br>
            <a:r>
              <a:rPr lang="hu-HU" dirty="0"/>
              <a:t>Közigazgatás felé hitelesítésre</a:t>
            </a:r>
            <a:br>
              <a:rPr lang="hu-HU" dirty="0"/>
            </a:br>
            <a:endParaRPr lang="hu-HU" b="1" dirty="0"/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Azonosításra visszavezetett dokumentum hitelesítés- AVDH</a:t>
            </a:r>
            <a:br>
              <a:rPr lang="hu-HU" b="1" dirty="0"/>
            </a:br>
            <a:r>
              <a:rPr lang="hu-HU" dirty="0"/>
              <a:t>A tanúsítvány nem azonosítja az ügyfelet</a:t>
            </a:r>
            <a:br>
              <a:rPr lang="hu-HU" dirty="0"/>
            </a:br>
            <a:r>
              <a:rPr lang="hu-HU" dirty="0"/>
              <a:t>A tanúsítvány tulajdonosa:</a:t>
            </a:r>
            <a:br>
              <a:rPr lang="hu-HU" dirty="0"/>
            </a:br>
            <a:r>
              <a:rPr lang="hu-HU" dirty="0"/>
              <a:t>	NISZ Nemzeti Infokommunikációs Szolgáltató Zrt.</a:t>
            </a:r>
          </a:p>
          <a:p>
            <a:pPr marL="457200" indent="-457200">
              <a:buFont typeface="+mj-lt"/>
              <a:buAutoNum type="arabicPeriod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F6793-A5D8-4DDB-AC84-CEE3E8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D9222-F09F-4941-B4A1-F900D24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11D67E-5764-4EBE-AC42-2B21DEB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30</a:t>
            </a:fld>
            <a:endParaRPr lang="en-US" dirty="0"/>
          </a:p>
        </p:txBody>
      </p:sp>
      <p:sp>
        <p:nvSpPr>
          <p:cNvPr id="7" name="Téglalap: fazettás 6">
            <a:hlinkClick r:id="rId2" action="ppaction://hlinkfile"/>
            <a:extLst>
              <a:ext uri="{FF2B5EF4-FFF2-40B4-BE49-F238E27FC236}">
                <a16:creationId xmlns:a16="http://schemas.microsoft.com/office/drawing/2014/main" id="{7904D3DC-94D7-4491-9BCC-5458AEFA7861}"/>
              </a:ext>
            </a:extLst>
          </p:cNvPr>
          <p:cNvSpPr/>
          <p:nvPr/>
        </p:nvSpPr>
        <p:spPr>
          <a:xfrm>
            <a:off x="9191499" y="5089600"/>
            <a:ext cx="1916677" cy="780176"/>
          </a:xfrm>
          <a:prstGeom prst="bevel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Tanúsítvány</a:t>
            </a:r>
          </a:p>
        </p:txBody>
      </p:sp>
    </p:spTree>
    <p:extLst>
      <p:ext uri="{BB962C8B-B14F-4D97-AF65-F5344CB8AC3E}">
        <p14:creationId xmlns:p14="http://schemas.microsoft.com/office/powerpoint/2010/main" val="28570212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>
            <a:extLst>
              <a:ext uri="{FF2B5EF4-FFF2-40B4-BE49-F238E27FC236}">
                <a16:creationId xmlns:a16="http://schemas.microsoft.com/office/drawing/2014/main" id="{B8C71E22-8536-4290-B5B3-23F579617D79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Mi szükséges a minősített elektronikus aláíráshoz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2486E15F-87DE-4CA3-82B4-3CC0B8D70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Minősített tanúsítvány</a:t>
            </a:r>
          </a:p>
          <a:p>
            <a:endParaRPr lang="hu-HU" dirty="0"/>
          </a:p>
          <a:p>
            <a:r>
              <a:rPr lang="hu-HU" dirty="0"/>
              <a:t>Minősített Elektronikus Aláírás-létrehozó Eszköz (</a:t>
            </a:r>
            <a:r>
              <a:rPr lang="hu-HU" b="1" dirty="0"/>
              <a:t>MALE</a:t>
            </a:r>
            <a:r>
              <a:rPr lang="hu-HU" dirty="0"/>
              <a:t>)</a:t>
            </a:r>
          </a:p>
          <a:p>
            <a:r>
              <a:rPr lang="hu-HU" dirty="0"/>
              <a:t>Minősített távoli kulcsmenedzsment szolgáltatás (</a:t>
            </a:r>
            <a:r>
              <a:rPr lang="hu-HU" b="1" dirty="0"/>
              <a:t>MTKSZ</a:t>
            </a:r>
            <a:r>
              <a:rPr lang="hu-HU" dirty="0"/>
              <a:t>)</a:t>
            </a:r>
          </a:p>
          <a:p>
            <a:endParaRPr lang="hu-HU" dirty="0"/>
          </a:p>
          <a:p>
            <a:r>
              <a:rPr lang="hu-HU" dirty="0"/>
              <a:t>Minősített bizalmi szolgáltató</a:t>
            </a: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5B244D32-BC95-4BBD-8849-9CD18CCAC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11F4EA9-A1E7-4682-A59C-5F693EB57065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E62ACB76-5103-41BA-874E-5E766FC948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76585CBF-42D8-4BF1-BACD-000B0EEEA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31</a:t>
            </a:fld>
            <a:endParaRPr lang="en-US" dirty="0"/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D53116ED-18EC-41EF-8C9A-E1BBB3E7A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6598" y="2740472"/>
            <a:ext cx="2132267" cy="159478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68EF0C7F-A639-4FF4-B9E1-6878E4C87F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2434" y="2096490"/>
            <a:ext cx="710691" cy="894945"/>
          </a:xfrm>
          <a:prstGeom prst="rect">
            <a:avLst/>
          </a:prstGeom>
        </p:spPr>
      </p:pic>
      <p:pic>
        <p:nvPicPr>
          <p:cNvPr id="14" name="Picture 4">
            <a:extLst>
              <a:ext uri="{FF2B5EF4-FFF2-40B4-BE49-F238E27FC236}">
                <a16:creationId xmlns:a16="http://schemas.microsoft.com/office/drawing/2014/main" id="{3817E25A-36A1-411E-9735-34C196FFCE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3505" y="2683846"/>
            <a:ext cx="366713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1875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1D27C6-5A70-45F2-B266-33B50E72501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Szolgáltatók Magyarországon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58E908D-A8D0-4F8F-A59E-AFCB918D7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Netlock</a:t>
            </a:r>
            <a:endParaRPr lang="hu-HU" dirty="0"/>
          </a:p>
          <a:p>
            <a:pPr lvl="1"/>
            <a:r>
              <a:rPr lang="hu-HU" dirty="0"/>
              <a:t>Eszköz + Tanúsítvány</a:t>
            </a:r>
          </a:p>
          <a:p>
            <a:r>
              <a:rPr lang="hu-HU" dirty="0"/>
              <a:t>Microsec</a:t>
            </a:r>
          </a:p>
          <a:p>
            <a:pPr lvl="1"/>
            <a:r>
              <a:rPr lang="hu-HU" dirty="0"/>
              <a:t>Eszköz + Tanúsítvány</a:t>
            </a:r>
          </a:p>
          <a:p>
            <a:pPr lvl="1"/>
            <a:r>
              <a:rPr lang="hu-HU" dirty="0"/>
              <a:t>Tárolt kulcsmenedzsment szolgáltatás</a:t>
            </a:r>
          </a:p>
          <a:p>
            <a:r>
              <a:rPr lang="hu-HU" dirty="0"/>
              <a:t>NISZ Nemzeti Infokommunikációs Szolgáltató Zrt.</a:t>
            </a:r>
          </a:p>
          <a:p>
            <a:pPr lvl="1"/>
            <a:r>
              <a:rPr lang="hu-HU" dirty="0"/>
              <a:t>Eszköz + Tanúsítvány (állampolgároknak, személyes)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D27A973A-E83D-4013-AB04-29BDCF8F3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A3F17CD-E804-49C4-A8AB-3F1DE0133501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82464F1-BF3E-47A5-8684-DBA434608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B2478639-9B31-4009-9C3A-877730BFD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39481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01B8BAA-8FEE-45DF-90A4-B30C66039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Aláírások beszerzése</a:t>
            </a:r>
          </a:p>
        </p:txBody>
      </p:sp>
      <p:graphicFrame>
        <p:nvGraphicFramePr>
          <p:cNvPr id="7" name="Tartalom helye 6">
            <a:extLst>
              <a:ext uri="{FF2B5EF4-FFF2-40B4-BE49-F238E27FC236}">
                <a16:creationId xmlns:a16="http://schemas.microsoft.com/office/drawing/2014/main" id="{541719F9-4818-4AD2-8B3A-05698DD370A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5630511"/>
              </p:ext>
            </p:extLst>
          </p:nvPr>
        </p:nvGraphicFramePr>
        <p:xfrm>
          <a:off x="1066800" y="2103438"/>
          <a:ext cx="10058400" cy="38496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>
            <a:extLst>
              <a:ext uri="{FF2B5EF4-FFF2-40B4-BE49-F238E27FC236}">
                <a16:creationId xmlns:a16="http://schemas.microsoft.com/office/drawing/2014/main" id="{3F0800DA-1914-4B76-AE83-9EEF6D36A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11D4DBA-D999-4731-8CB0-0791A454693A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B346B9-1576-4669-B544-E0A0DF0B7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7DC594E-7E6E-49F6-9340-14EBC532E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511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3228AE3-46E9-4B71-A712-E4212DE0B071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Tanúsítványok igénylése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7434FD0-6DDC-4059-A5A8-5BE14E2921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FBF322D-F798-49A5-84FC-A9F107E28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620807E-5DBB-414A-AE95-7C089C52D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2BF3AB7-6C7D-4F53-85DA-A7BAAD7E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34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D062D57-CBE6-4243-B7E7-EA9C3642B4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6528" y="2276475"/>
            <a:ext cx="6743700" cy="1152525"/>
          </a:xfrm>
          <a:prstGeom prst="rect">
            <a:avLst/>
          </a:prstGeom>
        </p:spPr>
      </p:pic>
      <p:pic>
        <p:nvPicPr>
          <p:cNvPr id="12" name="Kép 11">
            <a:hlinkClick r:id="rId3"/>
            <a:extLst>
              <a:ext uri="{FF2B5EF4-FFF2-40B4-BE49-F238E27FC236}">
                <a16:creationId xmlns:a16="http://schemas.microsoft.com/office/drawing/2014/main" id="{1227F4FB-F885-460A-AB5F-E6EF33FA18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6992" y="3542877"/>
            <a:ext cx="4896429" cy="26500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318342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7ABF550-C7C2-46B1-B813-983BB5416162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 személy azonosítása kulcskérdés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2D32644-40B2-4A97-A1DD-D7842E83FD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>
                <a:highlight>
                  <a:srgbClr val="5CC6D6"/>
                </a:highlight>
              </a:rPr>
              <a:t>Személyesen</a:t>
            </a:r>
          </a:p>
          <a:p>
            <a:r>
              <a:rPr lang="hu-HU" dirty="0"/>
              <a:t>Az 541/2020. (XII. 2.) Kormányrendelet alapján a tanúsítványok kibocsátásához szükséges személyazonosítás online </a:t>
            </a:r>
            <a:r>
              <a:rPr lang="hu-HU" dirty="0">
                <a:highlight>
                  <a:srgbClr val="5CC6D6"/>
                </a:highlight>
              </a:rPr>
              <a:t>videóazonosítással</a:t>
            </a:r>
            <a:r>
              <a:rPr lang="hu-HU" dirty="0"/>
              <a:t> is történhet.</a:t>
            </a:r>
          </a:p>
          <a:p>
            <a:r>
              <a:rPr lang="hu-HU" dirty="0"/>
              <a:t>Azonosítás </a:t>
            </a:r>
            <a:r>
              <a:rPr lang="hu-HU" dirty="0">
                <a:highlight>
                  <a:srgbClr val="5CC6D6"/>
                </a:highlight>
              </a:rPr>
              <a:t>közjegyző előtt</a:t>
            </a:r>
          </a:p>
          <a:p>
            <a:r>
              <a:rPr lang="hu-HU" dirty="0"/>
              <a:t>Azonosítás </a:t>
            </a:r>
            <a:r>
              <a:rPr lang="hu-HU" dirty="0">
                <a:highlight>
                  <a:srgbClr val="5CC6D6"/>
                </a:highlight>
              </a:rPr>
              <a:t>minősített elektronikus aláírással </a:t>
            </a:r>
            <a:r>
              <a:rPr lang="hu-HU" dirty="0"/>
              <a:t>(ha van)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8EBF378-1CE7-4FAA-B964-58652A86A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261FCC1-1BBB-4C31-81A9-AC2DFF79F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BD4702E-BBD1-43F8-AC92-003AA3F3A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6546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4CEAB56-6122-4E25-80B8-33224472F837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Telepítés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9F71AA0-5439-4C31-A4C8-3B80B98C48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NETLOCK Teszttanúsítvány</a:t>
            </a:r>
          </a:p>
          <a:p>
            <a:r>
              <a:rPr lang="hu-HU" dirty="0"/>
              <a:t>E-</a:t>
            </a:r>
            <a:r>
              <a:rPr lang="hu-HU" dirty="0" err="1"/>
              <a:t>Signó</a:t>
            </a:r>
            <a:r>
              <a:rPr lang="hu-HU" dirty="0"/>
              <a:t> Teszttanúsítvány</a:t>
            </a:r>
          </a:p>
          <a:p>
            <a:endParaRPr lang="hu-HU" dirty="0"/>
          </a:p>
          <a:p>
            <a:r>
              <a:rPr lang="hu-HU" dirty="0"/>
              <a:t>Sokparaméteres, több program kiválasztását, letöltését és installálását igénylő feladat</a:t>
            </a:r>
          </a:p>
          <a:p>
            <a:r>
              <a:rPr lang="hu-HU" dirty="0"/>
              <a:t>Javaslat: </a:t>
            </a:r>
            <a:r>
              <a:rPr lang="hu-HU" dirty="0">
                <a:highlight>
                  <a:srgbClr val="5CC6D6"/>
                </a:highlight>
              </a:rPr>
              <a:t>kérje szakemberek segítségét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549E592-645D-460B-A63A-0B9128E48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3B15776-8E0F-48FB-BF52-5BA64688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0C1346A2-EC80-4F22-A623-1219FA001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36</a:t>
            </a:fld>
            <a:endParaRPr lang="en-US" dirty="0"/>
          </a:p>
        </p:txBody>
      </p:sp>
      <p:sp>
        <p:nvSpPr>
          <p:cNvPr id="8" name="Nyíl: jobbra mutató 7">
            <a:hlinkClick r:id="rId2" action="ppaction://hlinksldjump"/>
            <a:extLst>
              <a:ext uri="{FF2B5EF4-FFF2-40B4-BE49-F238E27FC236}">
                <a16:creationId xmlns:a16="http://schemas.microsoft.com/office/drawing/2014/main" id="{E5DB7F8B-FD90-43B7-A7C9-CB30EFAFA375}"/>
              </a:ext>
            </a:extLst>
          </p:cNvPr>
          <p:cNvSpPr/>
          <p:nvPr/>
        </p:nvSpPr>
        <p:spPr>
          <a:xfrm>
            <a:off x="5922724" y="2343884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Részletesen</a:t>
            </a:r>
          </a:p>
        </p:txBody>
      </p:sp>
    </p:spTree>
    <p:extLst>
      <p:ext uri="{BB962C8B-B14F-4D97-AF65-F5344CB8AC3E}">
        <p14:creationId xmlns:p14="http://schemas.microsoft.com/office/powerpoint/2010/main" val="38651519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210E6CC-50C0-4DEE-A44B-4831F6DDA01F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Aláírásmegoldások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02C9579-8D97-40F1-ACBB-22BF9EF88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Elektronikus aláíró és ellenőrző szoftver</a:t>
            </a:r>
          </a:p>
          <a:p>
            <a:r>
              <a:rPr lang="hu-H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Tömeges PDF konténeres megoldás</a:t>
            </a:r>
          </a:p>
          <a:p>
            <a:r>
              <a:rPr lang="hu-H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Tárolt kulcsú (szerveren) online aláírás</a:t>
            </a:r>
            <a:endParaRPr lang="hu-HU" dirty="0">
              <a:solidFill>
                <a:srgbClr val="000000"/>
              </a:solidFill>
              <a:latin typeface="Verdana" panose="020B0604030504040204" pitchFamily="34" charset="0"/>
            </a:endParaRPr>
          </a:p>
          <a:p>
            <a:r>
              <a:rPr lang="hu-HU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Okostelefon megoldások</a:t>
            </a:r>
          </a:p>
          <a:p>
            <a:endParaRPr lang="hu-HU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6F8E7FA-2B81-45FB-B957-68228413E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2021. 05. 13.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E7D552D-967C-4512-96C3-DFA0BB861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C41BA99-78EC-4965-9323-DA4C9F214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1309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C5214E-3E3A-4C52-B12A-878A258C2105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Aláírások készítése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8FD330-2653-4647-81F4-2B2C40D30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Acrobat</a:t>
            </a:r>
            <a:r>
              <a:rPr lang="hu-HU" dirty="0"/>
              <a:t> </a:t>
            </a:r>
            <a:r>
              <a:rPr lang="hu-HU" dirty="0" err="1"/>
              <a:t>Reader</a:t>
            </a:r>
            <a:r>
              <a:rPr lang="hu-HU" dirty="0"/>
              <a:t> DC</a:t>
            </a:r>
            <a:br>
              <a:rPr lang="hu-HU" dirty="0"/>
            </a:br>
            <a:r>
              <a:rPr lang="hu-HU" dirty="0"/>
              <a:t>(https://get2.adobe.com/hu/reader/)</a:t>
            </a:r>
          </a:p>
          <a:p>
            <a:r>
              <a:rPr lang="hu-HU" dirty="0"/>
              <a:t>E-Szignó (</a:t>
            </a:r>
            <a:r>
              <a:rPr lang="hu-HU" dirty="0">
                <a:hlinkClick r:id="rId2"/>
              </a:rPr>
              <a:t>https://e-szigno.hu/letoltesek/</a:t>
            </a:r>
            <a:r>
              <a:rPr lang="hu-HU" dirty="0"/>
              <a:t>)</a:t>
            </a:r>
          </a:p>
          <a:p>
            <a:r>
              <a:rPr lang="hu-HU" dirty="0"/>
              <a:t>MOKKA (</a:t>
            </a:r>
            <a:r>
              <a:rPr lang="hu-HU" dirty="0">
                <a:hlinkClick r:id="rId3"/>
              </a:rPr>
              <a:t>https://netlock.hu/mokka/</a:t>
            </a:r>
            <a:r>
              <a:rPr lang="hu-HU" dirty="0"/>
              <a:t>)</a:t>
            </a:r>
          </a:p>
          <a:p>
            <a:r>
              <a:rPr lang="hu-HU" dirty="0"/>
              <a:t>Más aláíró programok (pl. </a:t>
            </a:r>
            <a:r>
              <a:rPr lang="hu-HU" dirty="0" err="1"/>
              <a:t>Polysigno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/>
              <a:t>http://www.polysys.eu/hu_HU/PolySigno/,</a:t>
            </a:r>
            <a:br>
              <a:rPr lang="hu-HU" dirty="0"/>
            </a:br>
            <a:r>
              <a:rPr lang="hu-HU" dirty="0"/>
              <a:t>http://www.polysys.eu/hu_HU/PolySigno/Tutorials/</a:t>
            </a:r>
          </a:p>
          <a:p>
            <a:r>
              <a:rPr lang="hu-HU" dirty="0"/>
              <a:t>E-KAT (KEASZ) (https://eszemelyi.hu/letoltesek)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841C637-8216-46DF-9918-53AECA8F0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98AC34-6A85-439E-B94D-3A6104E9A9FF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020FB5-018A-4379-BECE-BE1019471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489EAA8-44EF-481A-A6AF-CC7844002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4206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71972-4FF1-4EB1-8627-02DC0F83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 készítése Adobe </a:t>
            </a:r>
            <a:r>
              <a:rPr lang="hu-HU" dirty="0" err="1"/>
              <a:t>Readerben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BA4E92-3CC7-4462-ABDA-9EAEDB0B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B0F437-B8E0-41B8-97FC-2B61CF2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2D6B8D-8A34-4922-AFF2-FCE220F4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B70166-BBD8-424C-98A8-B31488E7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39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7D2065C-363D-4F06-B55A-A9C20CA85C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860" y="1900174"/>
            <a:ext cx="6655934" cy="3951322"/>
          </a:xfrm>
          <a:prstGeom prst="rect">
            <a:avLst/>
          </a:prstGeom>
        </p:spPr>
      </p:pic>
      <p:sp>
        <p:nvSpPr>
          <p:cNvPr id="9" name="Ellipszis 8">
            <a:extLst>
              <a:ext uri="{FF2B5EF4-FFF2-40B4-BE49-F238E27FC236}">
                <a16:creationId xmlns:a16="http://schemas.microsoft.com/office/drawing/2014/main" id="{AE80B0FE-099D-49B4-99E8-AE9455001AFE}"/>
              </a:ext>
            </a:extLst>
          </p:cNvPr>
          <p:cNvSpPr/>
          <p:nvPr/>
        </p:nvSpPr>
        <p:spPr>
          <a:xfrm>
            <a:off x="4497510" y="4293054"/>
            <a:ext cx="1468016" cy="146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2005F50-2F96-4A9C-9168-8FF53F50F8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5332" y="3392941"/>
            <a:ext cx="7753350" cy="1800225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D5D396E4-E0B4-49D3-9740-BE21A5FD0CE3}"/>
              </a:ext>
            </a:extLst>
          </p:cNvPr>
          <p:cNvSpPr/>
          <p:nvPr/>
        </p:nvSpPr>
        <p:spPr>
          <a:xfrm>
            <a:off x="9379706" y="3875835"/>
            <a:ext cx="1468016" cy="146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6653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7D16257-8832-4856-A372-D80B131576E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Elektronikus aláírás jogi háttere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0C4F01D-351E-4F9B-84BD-C8089389B8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Elektronikus aláírási törvény (2001. évi XXXV. törvény), nem hatályos, helyette lett az</a:t>
            </a:r>
          </a:p>
          <a:p>
            <a:r>
              <a:rPr lang="hu-HU" dirty="0"/>
              <a:t>Elektronikus ügyintézési törvény (2015. évi CCXXII tv.) és </a:t>
            </a:r>
          </a:p>
          <a:p>
            <a:r>
              <a:rPr lang="hu-HU" dirty="0"/>
              <a:t>137/2016. (VI. 13.) Korm. rendelet az elektronikus ügyintézési szolgáltatások nyújtására felhasználható elektronikus aláíráshoz és bélyegzőhöz kapcsolódó követelményekről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E0A5E00-114E-4290-B278-325670C26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FDF014-297C-4936-82E9-9B6563F46E48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6DBBA91-0703-4F17-AFF2-9492B9AF3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A6DBF9B-E93B-42A4-A53D-618C253B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</a:t>
            </a:fld>
            <a:endParaRPr lang="en-US" dirty="0"/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78262E84-FC38-4E2C-8DBF-C475715CC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388" y="4975870"/>
            <a:ext cx="2638869" cy="1761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8F189805-BEFB-4598-A6DA-E7B9546E1DBA}"/>
              </a:ext>
            </a:extLst>
          </p:cNvPr>
          <p:cNvSpPr txBox="1"/>
          <p:nvPr/>
        </p:nvSpPr>
        <p:spPr>
          <a:xfrm>
            <a:off x="6096000" y="5567004"/>
            <a:ext cx="35281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Bill Clinton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Noticia Text"/>
              </a:rPr>
              <a:t>elnök</a:t>
            </a:r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 2000. </a:t>
            </a:r>
            <a:r>
              <a:rPr lang="en-US" b="0" i="0" dirty="0" err="1">
                <a:solidFill>
                  <a:srgbClr val="1A1A1A"/>
                </a:solidFill>
                <a:effectLst/>
                <a:latin typeface="Noticia Text"/>
              </a:rPr>
              <a:t>június</a:t>
            </a:r>
            <a:r>
              <a:rPr lang="en-US" b="0" i="0" dirty="0">
                <a:solidFill>
                  <a:srgbClr val="1A1A1A"/>
                </a:solidFill>
                <a:effectLst/>
                <a:latin typeface="Noticia Text"/>
              </a:rPr>
              <a:t> 30</a:t>
            </a:r>
            <a:r>
              <a:rPr lang="hu-HU" b="0" i="0" dirty="0">
                <a:solidFill>
                  <a:srgbClr val="1A1A1A"/>
                </a:solidFill>
                <a:effectLst/>
                <a:latin typeface="Noticia Text"/>
              </a:rPr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361196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571972-4FF1-4EB1-8627-02DC0F83BD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Aláírás készítése Adobe </a:t>
            </a:r>
            <a:r>
              <a:rPr lang="hu-HU" dirty="0" err="1"/>
              <a:t>Readerben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8BA4E92-3CC7-4462-ABDA-9EAEDB0B6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2B0F437-B8E0-41B8-97FC-2B61CF25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E2D6B8D-8A34-4922-AFF2-FCE220F4D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26B70166-BBD8-424C-98A8-B31488E72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40</a:t>
            </a:fld>
            <a:endParaRPr lang="en-US" dirty="0"/>
          </a:p>
        </p:txBody>
      </p:sp>
      <p:pic>
        <p:nvPicPr>
          <p:cNvPr id="10" name="Kép 9">
            <a:extLst>
              <a:ext uri="{FF2B5EF4-FFF2-40B4-BE49-F238E27FC236}">
                <a16:creationId xmlns:a16="http://schemas.microsoft.com/office/drawing/2014/main" id="{161120F7-1471-46DA-A324-DD7472D1B5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330" y="1715757"/>
            <a:ext cx="4150524" cy="2964660"/>
          </a:xfrm>
          <a:prstGeom prst="rect">
            <a:avLst/>
          </a:prstGeom>
        </p:spPr>
      </p:pic>
      <p:pic>
        <p:nvPicPr>
          <p:cNvPr id="15" name="Kép 14">
            <a:extLst>
              <a:ext uri="{FF2B5EF4-FFF2-40B4-BE49-F238E27FC236}">
                <a16:creationId xmlns:a16="http://schemas.microsoft.com/office/drawing/2014/main" id="{C0CC6350-D40D-4975-A990-2C26829CAB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1811" y="1613102"/>
            <a:ext cx="3600703" cy="2679952"/>
          </a:xfrm>
          <a:prstGeom prst="rect">
            <a:avLst/>
          </a:prstGeom>
        </p:spPr>
      </p:pic>
      <p:pic>
        <p:nvPicPr>
          <p:cNvPr id="17" name="Kép 16">
            <a:extLst>
              <a:ext uri="{FF2B5EF4-FFF2-40B4-BE49-F238E27FC236}">
                <a16:creationId xmlns:a16="http://schemas.microsoft.com/office/drawing/2014/main" id="{80085371-5F41-4F21-8ADA-E56B0556FC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3598" y="4202518"/>
            <a:ext cx="3244620" cy="2387068"/>
          </a:xfrm>
          <a:prstGeom prst="rect">
            <a:avLst/>
          </a:prstGeom>
        </p:spPr>
      </p:pic>
      <p:sp>
        <p:nvSpPr>
          <p:cNvPr id="12" name="Ellipszis 11">
            <a:extLst>
              <a:ext uri="{FF2B5EF4-FFF2-40B4-BE49-F238E27FC236}">
                <a16:creationId xmlns:a16="http://schemas.microsoft.com/office/drawing/2014/main" id="{D5D396E4-E0B4-49D3-9740-BE21A5FD0CE3}"/>
              </a:ext>
            </a:extLst>
          </p:cNvPr>
          <p:cNvSpPr/>
          <p:nvPr/>
        </p:nvSpPr>
        <p:spPr>
          <a:xfrm>
            <a:off x="9802514" y="5176501"/>
            <a:ext cx="1468016" cy="146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21706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631EBD6-0831-420B-BCC9-C44E126243F4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Aláírás ellenőrzése Adobe </a:t>
            </a:r>
            <a:r>
              <a:rPr lang="hu-HU" dirty="0" err="1"/>
              <a:t>Readerben</a:t>
            </a: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C0BE72-2488-4E02-AB46-471258A45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5649D684-6AB5-4A19-9B78-FB932DCC346B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88C6EB3B-377B-4D5B-ADD6-1E2A76D97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56F0D36-E25B-428D-B9B3-F62316EAE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41</a:t>
            </a:fld>
            <a:endParaRPr lang="en-US" dirty="0"/>
          </a:p>
        </p:txBody>
      </p:sp>
      <p:pic>
        <p:nvPicPr>
          <p:cNvPr id="16" name="Kép 15">
            <a:extLst>
              <a:ext uri="{FF2B5EF4-FFF2-40B4-BE49-F238E27FC236}">
                <a16:creationId xmlns:a16="http://schemas.microsoft.com/office/drawing/2014/main" id="{C0076D81-3FC6-4E8D-BDBA-165192059D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084" y="4332110"/>
            <a:ext cx="4233199" cy="1883296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BF0345E6-69F6-458A-B370-325564534A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508" y="2082109"/>
            <a:ext cx="2543175" cy="1600200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0ACFE034-103C-466A-A823-279EEDBD53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6719" y="1964130"/>
            <a:ext cx="3646634" cy="3865303"/>
          </a:xfrm>
          <a:prstGeom prst="rect">
            <a:avLst/>
          </a:prstGeom>
        </p:spPr>
      </p:pic>
      <p:sp>
        <p:nvSpPr>
          <p:cNvPr id="21" name="Ellipszis 20">
            <a:extLst>
              <a:ext uri="{FF2B5EF4-FFF2-40B4-BE49-F238E27FC236}">
                <a16:creationId xmlns:a16="http://schemas.microsoft.com/office/drawing/2014/main" id="{F6A04727-E586-4765-8408-FB5EC6A4E5B0}"/>
              </a:ext>
            </a:extLst>
          </p:cNvPr>
          <p:cNvSpPr/>
          <p:nvPr/>
        </p:nvSpPr>
        <p:spPr>
          <a:xfrm>
            <a:off x="440631" y="2761291"/>
            <a:ext cx="1468016" cy="146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23753646-9F6B-41B5-BC5A-C75B9E8A7DD0}"/>
              </a:ext>
            </a:extLst>
          </p:cNvPr>
          <p:cNvSpPr/>
          <p:nvPr/>
        </p:nvSpPr>
        <p:spPr>
          <a:xfrm>
            <a:off x="6096000" y="1719789"/>
            <a:ext cx="1468016" cy="146801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3" name="Nyíl: lefelé mutató 22">
            <a:extLst>
              <a:ext uri="{FF2B5EF4-FFF2-40B4-BE49-F238E27FC236}">
                <a16:creationId xmlns:a16="http://schemas.microsoft.com/office/drawing/2014/main" id="{CC20B4EA-B5C1-4C62-993D-62EC39159B94}"/>
              </a:ext>
            </a:extLst>
          </p:cNvPr>
          <p:cNvSpPr/>
          <p:nvPr/>
        </p:nvSpPr>
        <p:spPr>
          <a:xfrm>
            <a:off x="2332653" y="3626332"/>
            <a:ext cx="373225" cy="65584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4" name="Nyíl: lefelé mutató 23">
            <a:extLst>
              <a:ext uri="{FF2B5EF4-FFF2-40B4-BE49-F238E27FC236}">
                <a16:creationId xmlns:a16="http://schemas.microsoft.com/office/drawing/2014/main" id="{4E095BD4-DBD0-4D0C-9762-68E81D63E80B}"/>
              </a:ext>
            </a:extLst>
          </p:cNvPr>
          <p:cNvSpPr/>
          <p:nvPr/>
        </p:nvSpPr>
        <p:spPr>
          <a:xfrm rot="16200000">
            <a:off x="4982983" y="3760827"/>
            <a:ext cx="373225" cy="2093292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48010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3617E59-9BC7-4887-8B3B-007A5333663D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Egyéb ellenőrzési lehetőség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4F7C82-B24D-4019-8562-517500C4D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0AE782B-753D-46DC-ADC5-42EBEBE9DEAE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0DA71875-3F57-4A29-A899-E481F8864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616D1AA-6DEB-4E4B-AB37-1DB6EF87A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42</a:t>
            </a:fld>
            <a:endParaRPr lang="en-US" dirty="0"/>
          </a:p>
        </p:txBody>
      </p:sp>
      <p:pic>
        <p:nvPicPr>
          <p:cNvPr id="8" name="Kép 7">
            <a:hlinkClick r:id="rId2"/>
            <a:extLst>
              <a:ext uri="{FF2B5EF4-FFF2-40B4-BE49-F238E27FC236}">
                <a16:creationId xmlns:a16="http://schemas.microsoft.com/office/drawing/2014/main" id="{9E00307C-65A0-4370-9427-F0065D7B7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434" y="2382472"/>
            <a:ext cx="5493885" cy="4312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Szövegdoboz 11">
            <a:extLst>
              <a:ext uri="{FF2B5EF4-FFF2-40B4-BE49-F238E27FC236}">
                <a16:creationId xmlns:a16="http://schemas.microsoft.com/office/drawing/2014/main" id="{57F5C45E-3314-4067-B204-D99C1C1990D4}"/>
              </a:ext>
            </a:extLst>
          </p:cNvPr>
          <p:cNvSpPr txBox="1"/>
          <p:nvPr/>
        </p:nvSpPr>
        <p:spPr>
          <a:xfrm>
            <a:off x="6883400" y="5569075"/>
            <a:ext cx="52470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>
                <a:hlinkClick r:id="rId2"/>
              </a:rPr>
              <a:t>https://keaesz.gov.hu/keaesz/validate.html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258475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A22E96D-5167-4736-85D8-036120E9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Azonosításra visszavezetett dokumentum hitelesítés- AVDH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B2D190B-BE37-4334-B51A-4719D598F9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/>
              <a:t>Aki nem rendelkezik elektronikus aláírási tanúsítvánnyal, de az eljárás megköveteli az elektronikusan hitelesített dokumentumot</a:t>
            </a:r>
          </a:p>
          <a:p>
            <a:r>
              <a:rPr lang="hu-HU" dirty="0"/>
              <a:t>Így a csak elektronikus azonosítással rendelkező ügyfél is teljes körűen részt tud venni az elektronikus ügyintézésben e szolgáltatás igénybevételével.</a:t>
            </a:r>
          </a:p>
          <a:p>
            <a:endParaRPr lang="hu-HU" dirty="0"/>
          </a:p>
          <a:p>
            <a:r>
              <a:rPr lang="hu-HU" dirty="0"/>
              <a:t>A polgári perrendtartásról szóló 2016. évi CXXX. törvény 325. § (1) bekezdés g) pontja szerint az AVDH-</a:t>
            </a:r>
            <a:r>
              <a:rPr lang="hu-HU" dirty="0" err="1"/>
              <a:t>val</a:t>
            </a:r>
            <a:r>
              <a:rPr lang="hu-HU" dirty="0"/>
              <a:t> teljes bizonyító </a:t>
            </a:r>
            <a:r>
              <a:rPr lang="hu-HU" dirty="0" err="1"/>
              <a:t>erejű</a:t>
            </a:r>
            <a:r>
              <a:rPr lang="hu-HU" dirty="0"/>
              <a:t> </a:t>
            </a:r>
            <a:r>
              <a:rPr lang="hu-HU" b="1" dirty="0"/>
              <a:t>magánokirat</a:t>
            </a:r>
            <a:r>
              <a:rPr lang="hu-HU" dirty="0"/>
              <a:t> hozható létre. Az azonosított személy AVDH-</a:t>
            </a:r>
            <a:r>
              <a:rPr lang="hu-HU" dirty="0" err="1"/>
              <a:t>val</a:t>
            </a:r>
            <a:r>
              <a:rPr lang="hu-HU" dirty="0"/>
              <a:t> hitelesített nyilatkozatának teljes bizonyító </a:t>
            </a:r>
            <a:r>
              <a:rPr lang="hu-HU" dirty="0" err="1"/>
              <a:t>erejéhez</a:t>
            </a:r>
            <a:r>
              <a:rPr lang="hu-HU" dirty="0"/>
              <a:t> tanúk aláírására sincs szükség.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750469E-CFE0-4E19-83AE-F1072B780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056969DB-EEBD-4305-8F9B-F0B3513C0952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E0AD840-17C1-475D-BB7C-97CE28772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90E78488-5D55-4A90-902D-9928852B7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43165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E8B20F2-8971-41D6-902B-5B767CA6B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Hitelesítési eljárás AVDH-</a:t>
            </a:r>
            <a:r>
              <a:rPr lang="hu-HU" dirty="0" err="1"/>
              <a:t>val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E3A8E6-2674-4125-A504-571A4A8E8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13E7FB6F-8075-470A-AD92-5106899EE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0700A35-B6E6-49C8-81D1-87AE7674F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C94B071-8010-4AC2-AE73-F631666B7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44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9514A09D-50AB-4932-8088-210076015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7523" y="1871361"/>
            <a:ext cx="7998815" cy="38508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26280702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AADA83A-6527-4F57-8F5F-E24988010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Több aláírás egy dokumentumhoz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776CDED-36B4-4AD5-A362-1A5D12EEB2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583A31F-4608-492D-98CD-0E174D811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7BEEE73-58F3-4A1F-9745-EC59C6525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45</a:t>
            </a:fld>
            <a:endParaRPr lang="en-US" dirty="0"/>
          </a:p>
        </p:txBody>
      </p:sp>
      <p:sp>
        <p:nvSpPr>
          <p:cNvPr id="10" name="Tartalom helye 9">
            <a:extLst>
              <a:ext uri="{FF2B5EF4-FFF2-40B4-BE49-F238E27FC236}">
                <a16:creationId xmlns:a16="http://schemas.microsoft.com/office/drawing/2014/main" id="{8C0DA6F8-6A06-455E-8692-7E35A3532E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"Hiteles PDF" funkció már elektronikus hitelesítéssel rendelkező PDF dokumentumokon nem alkalmazható. </a:t>
            </a:r>
          </a:p>
          <a:p>
            <a:r>
              <a:rPr lang="hu-HU" dirty="0"/>
              <a:t>Hitelesített PDF dokumentum esetében a feltöltésnél "</a:t>
            </a:r>
            <a:r>
              <a:rPr lang="hu-HU" dirty="0" err="1"/>
              <a:t>ASiC</a:t>
            </a:r>
            <a:r>
              <a:rPr lang="hu-HU" dirty="0"/>
              <a:t>" hitelesítési formát kell választani. </a:t>
            </a:r>
          </a:p>
        </p:txBody>
      </p:sp>
      <p:pic>
        <p:nvPicPr>
          <p:cNvPr id="11" name="Tartalom helye 7">
            <a:extLst>
              <a:ext uri="{FF2B5EF4-FFF2-40B4-BE49-F238E27FC236}">
                <a16:creationId xmlns:a16="http://schemas.microsoft.com/office/drawing/2014/main" id="{658FE68E-AB8F-44F4-9483-C3CB2F255D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131" y="4201519"/>
            <a:ext cx="8087583" cy="175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62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B41618E-9B62-467D-9438-4C6E07F98B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Nagyobb dokumentumok hitelesítése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81ACD56-0E63-45C0-A95B-F84304DE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/>
              <a:t>A Hiteles PDF típusú eljárással csak </a:t>
            </a:r>
            <a:r>
              <a:rPr lang="hu-HU" b="1" dirty="0"/>
              <a:t>20 </a:t>
            </a:r>
            <a:r>
              <a:rPr lang="hu-HU" b="1" dirty="0" err="1"/>
              <a:t>MBájt</a:t>
            </a:r>
            <a:r>
              <a:rPr lang="hu-HU" b="1" dirty="0"/>
              <a:t> </a:t>
            </a:r>
            <a:r>
              <a:rPr lang="hu-HU" dirty="0"/>
              <a:t>méretkorlát alatti pdf típusú fájlokat lehet hitelesíteni.</a:t>
            </a:r>
          </a:p>
          <a:p>
            <a:endParaRPr lang="hu-HU" dirty="0"/>
          </a:p>
          <a:p>
            <a:r>
              <a:rPr lang="hu-HU" dirty="0"/>
              <a:t>A 20 </a:t>
            </a:r>
            <a:r>
              <a:rPr lang="hu-HU" dirty="0" err="1"/>
              <a:t>Bbájt-nál</a:t>
            </a:r>
            <a:r>
              <a:rPr lang="hu-HU" dirty="0"/>
              <a:t> nagyobb pdf dokumentumokat és minden más típusú dokumentumot </a:t>
            </a:r>
            <a:r>
              <a:rPr lang="hu-HU" b="1" dirty="0" err="1"/>
              <a:t>ASiC</a:t>
            </a:r>
            <a:r>
              <a:rPr lang="hu-HU" b="1" dirty="0"/>
              <a:t> </a:t>
            </a:r>
            <a:r>
              <a:rPr lang="hu-HU" dirty="0"/>
              <a:t>eljárással kell hitelesíteni. Itt a méretkorlát </a:t>
            </a:r>
            <a:r>
              <a:rPr lang="hu-HU" b="1" dirty="0"/>
              <a:t>200 </a:t>
            </a:r>
            <a:r>
              <a:rPr lang="hu-HU" b="1" dirty="0" err="1"/>
              <a:t>Mbájlt</a:t>
            </a:r>
            <a:r>
              <a:rPr lang="hu-HU" dirty="0"/>
              <a:t>.</a:t>
            </a:r>
          </a:p>
          <a:p>
            <a:r>
              <a:rPr lang="hu-HU" b="1" dirty="0" err="1"/>
              <a:t>ASiC</a:t>
            </a:r>
            <a:r>
              <a:rPr lang="hu-HU" b="1" dirty="0"/>
              <a:t> (</a:t>
            </a:r>
            <a:r>
              <a:rPr lang="hu-HU" b="1" dirty="0" err="1"/>
              <a:t>Associated</a:t>
            </a:r>
            <a:r>
              <a:rPr lang="hu-HU" b="1" dirty="0"/>
              <a:t> </a:t>
            </a:r>
            <a:r>
              <a:rPr lang="hu-HU" b="1" dirty="0" err="1"/>
              <a:t>Signature</a:t>
            </a:r>
            <a:r>
              <a:rPr lang="hu-HU" b="1" dirty="0"/>
              <a:t> </a:t>
            </a:r>
            <a:r>
              <a:rPr lang="hu-HU" b="1" dirty="0" err="1"/>
              <a:t>Containers</a:t>
            </a:r>
            <a:r>
              <a:rPr lang="hu-HU" b="1" dirty="0"/>
              <a:t>) </a:t>
            </a:r>
            <a:r>
              <a:rPr lang="hu-HU" dirty="0"/>
              <a:t>egy szabványos konténer (hordozó) adatformátum, amely több fájlt egy konténerben fog össze. Az </a:t>
            </a:r>
            <a:r>
              <a:rPr lang="hu-HU" dirty="0" err="1"/>
              <a:t>ASiC</a:t>
            </a:r>
            <a:r>
              <a:rPr lang="hu-HU" dirty="0"/>
              <a:t> konténer kezelhető ZIP tömörített archívumként is.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1AE6B8E-EFFD-4EB3-AB05-3AD9EC638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4DA70EF-E2E8-4FE2-9541-EBFFD4B4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62B9FD4-85B9-4C2A-84ED-4E0C698915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43042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Egy embléma közelképe&#10;&#10;Automatikusan létrehozott leírás">
            <a:extLst>
              <a:ext uri="{FF2B5EF4-FFF2-40B4-BE49-F238E27FC236}">
                <a16:creationId xmlns:a16="http://schemas.microsoft.com/office/drawing/2014/main" id="{8045422F-7258-40AC-BD2E-2469AA4489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999" y="525802"/>
            <a:ext cx="4775075" cy="1630907"/>
          </a:xfrm>
        </p:spPr>
        <p:txBody>
          <a:bodyPr rtlCol="0">
            <a:normAutofit/>
          </a:bodyPr>
          <a:lstStyle/>
          <a:p>
            <a:pPr rtl="0"/>
            <a:r>
              <a:rPr lang="hu" sz="4400" b="1" dirty="0">
                <a:solidFill>
                  <a:schemeClr val="tx1"/>
                </a:solidFill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8743" y="2469191"/>
            <a:ext cx="4775075" cy="559656"/>
          </a:xfrm>
        </p:spPr>
        <p:txBody>
          <a:bodyPr rtlCol="0">
            <a:normAutofit fontScale="85000" lnSpcReduction="20000"/>
          </a:bodyPr>
          <a:lstStyle/>
          <a:p>
            <a:pPr rtl="0">
              <a:spcAft>
                <a:spcPts val="600"/>
              </a:spcAft>
            </a:pPr>
            <a:r>
              <a:rPr lang="hu" sz="1600" b="1" dirty="0">
                <a:solidFill>
                  <a:schemeClr val="tx1"/>
                </a:solidFill>
              </a:rPr>
              <a:t>Adamcsik János</a:t>
            </a:r>
          </a:p>
          <a:p>
            <a:pPr rtl="0">
              <a:spcAft>
                <a:spcPts val="600"/>
              </a:spcAft>
            </a:pPr>
            <a:r>
              <a:rPr lang="hu" sz="1600" b="1" dirty="0">
                <a:solidFill>
                  <a:schemeClr val="tx1"/>
                </a:solidFill>
              </a:rPr>
              <a:t>adamcsik@gmail.com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9365AF-7C1E-405A-974A-9CDFAFC0F0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15BC8E28-CA11-424C-8961-5CE65435785D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D3BED2-5138-4221-BFA2-DB3D46177F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8" name="Dia számának helye 7">
            <a:extLst>
              <a:ext uri="{FF2B5EF4-FFF2-40B4-BE49-F238E27FC236}">
                <a16:creationId xmlns:a16="http://schemas.microsoft.com/office/drawing/2014/main" id="{35E7EE2B-2B9C-463D-B0BE-12E508B9E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8416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F8FE866-D368-404A-ACCB-3B95126AE38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/>
              <a:t>Mellékletek</a:t>
            </a:r>
            <a:endParaRPr lang="hu-HU" dirty="0"/>
          </a:p>
        </p:txBody>
      </p:sp>
      <p:sp>
        <p:nvSpPr>
          <p:cNvPr id="17" name="Alcím 16">
            <a:extLst>
              <a:ext uri="{FF2B5EF4-FFF2-40B4-BE49-F238E27FC236}">
                <a16:creationId xmlns:a16="http://schemas.microsoft.com/office/drawing/2014/main" id="{53F17F9C-2B73-49EB-9F21-68DB66D219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885F842B-160F-41F4-839D-179F1B6BC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97676DE0-BD12-43F9-B987-BB450F7A7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95FBAC7-8789-406D-AADB-2A089823E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44064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09B21CB-064D-40AC-B6F6-99ABE51B57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hu-HU" dirty="0"/>
            </a:br>
            <a:r>
              <a:rPr lang="hu-HU" dirty="0"/>
              <a:t>Ptk. XVI. Fejezet: </a:t>
            </a:r>
            <a:br>
              <a:rPr lang="hu-HU" dirty="0"/>
            </a:br>
            <a:r>
              <a:rPr lang="hu-HU" dirty="0"/>
              <a:t>6:82. § [Tájékoztatás elektronikus úton történő szerződéskötés esetén]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E5E074-3E40-43B6-A32C-BFDD306EE1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457200" indent="-457200">
              <a:buAutoNum type="arabicParenBoth"/>
            </a:pPr>
            <a:r>
              <a:rPr lang="hu-HU" dirty="0"/>
              <a:t>Elektronikus úton történő szerződéskötés esetén az elektronikus utat biztosító fél köteles a szerződéskötésre vonatkozó jognyilatkozatának megtételét megelőzően a másik felet tájékoztatni</a:t>
            </a:r>
          </a:p>
          <a:p>
            <a:pPr marL="0" indent="0">
              <a:buNone/>
            </a:pPr>
            <a:r>
              <a:rPr lang="hu-HU" dirty="0"/>
              <a:t>a) a szerződéskötés technikai lépéseiről;</a:t>
            </a:r>
          </a:p>
          <a:p>
            <a:pPr marL="0" indent="0">
              <a:buNone/>
            </a:pPr>
            <a:r>
              <a:rPr lang="hu-HU" dirty="0"/>
              <a:t>b) arról, hogy a megkötendő szerződés írásba foglalt szerződésnek minősül-e, az elektronikus utat biztosító fél rögzíti-e a szerződést, továbbá, hogy a szerződés utóbb hozzáférhető lesz-e;</a:t>
            </a:r>
          </a:p>
          <a:p>
            <a:pPr marL="0" indent="0">
              <a:buNone/>
            </a:pPr>
            <a:r>
              <a:rPr lang="hu-HU" dirty="0"/>
              <a:t>c) azokról az eszközökről, amelyek az adatok elektronikus rögzítése során felmerülő hibák azonosítását és kijavítását a szerződési jognyilatkozat megtételét megelőzően biztosítják;</a:t>
            </a:r>
          </a:p>
          <a:p>
            <a:pPr marL="457200" indent="-457200">
              <a:buAutoNum type="arabicParenBoth"/>
            </a:pPr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0521A9C-8395-42C9-90FE-6127E8EE7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BEE9C2C5-90F8-4AE1-80ED-0D2E3FA7523E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7AA9172E-FBE4-4C6C-BE4F-838D6613B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FF1C923-91DE-47F0-9541-76CCBECA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031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F8493CA-BC62-40C2-A9A4-4F2A01D426E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hu-HU" dirty="0"/>
              <a:t>Mitől hiteles egy dokumentum?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C75F287-605C-46E0-9D8E-CE07A95B1E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Papír – nincs aláírva (mivel készült? géppel, kézzel)</a:t>
            </a:r>
          </a:p>
          <a:p>
            <a:r>
              <a:rPr lang="hu-HU" dirty="0"/>
              <a:t>Papír – alá van írva</a:t>
            </a:r>
          </a:p>
          <a:p>
            <a:r>
              <a:rPr lang="hu-HU" dirty="0"/>
              <a:t>Papír – aláírva és bélyegezve </a:t>
            </a:r>
          </a:p>
          <a:p>
            <a:endParaRPr lang="hu-HU" dirty="0"/>
          </a:p>
          <a:p>
            <a:r>
              <a:rPr lang="hu-HU" dirty="0"/>
              <a:t>Elektronikus – nincs aláírva</a:t>
            </a:r>
          </a:p>
          <a:p>
            <a:r>
              <a:rPr lang="hu-HU" dirty="0"/>
              <a:t>Elektronikus – alá van írva</a:t>
            </a:r>
          </a:p>
          <a:p>
            <a:r>
              <a:rPr lang="hu-HU" dirty="0"/>
              <a:t>Elektronikus – bélyegezve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83CF3A4-27D0-46B9-A73D-E1B7E1E09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A7D981A9-1A99-463A-A747-27352E8DE61B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572F004F-0640-4C93-9FAD-7EDFAEF2F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294D129-C9F6-4FF1-9B1B-505A999D8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23797EC5-033D-4E4F-AA00-B71943B65A5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87784586"/>
              </p:ext>
            </p:extLst>
          </p:nvPr>
        </p:nvGraphicFramePr>
        <p:xfrm>
          <a:off x="6484689" y="2217114"/>
          <a:ext cx="4296095" cy="3621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5822323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C96A9E5-A8D5-4A35-B590-E3D6D9C38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Ptk. XVI. Fejezet: </a:t>
            </a:r>
            <a:br>
              <a:rPr lang="hu-HU" dirty="0"/>
            </a:br>
            <a:r>
              <a:rPr lang="hu-HU" dirty="0"/>
              <a:t>… a másik felet tájékoztatni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5129F6D-BB55-41B6-A16D-48E3008F69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d) a szerződés nyelvéről; és</a:t>
            </a:r>
          </a:p>
          <a:p>
            <a:pPr marL="0" indent="0">
              <a:buNone/>
            </a:pPr>
            <a:r>
              <a:rPr lang="hu-HU" dirty="0"/>
              <a:t>e) ha ilyen létezik, arról a szolgáltatási tevékenységre vonatkozó magatartási kódexről és annak elektronikus hozzáférhetőségéről, amelyet az elektronikus utat biztosító fél magára nézve kötelezőnek ismer el.</a:t>
            </a:r>
          </a:p>
          <a:p>
            <a:pPr marL="0" indent="0">
              <a:buNone/>
            </a:pPr>
            <a:r>
              <a:rPr lang="hu-HU" dirty="0"/>
              <a:t>(2) Az elektronikus utat biztosító fél köteles az általános szerződési feltételeit olyan módon hozzáférhetővé tenni, amely lehetővé teszi a másik fél számára, hogy tárolja és előhívja azokat.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C66F5BD-F3F2-4AA3-A65D-654B3CA30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42F7555-04C7-4609-8035-0B651BF46334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7DDE9EA-C364-4669-807C-0A2974DDE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A7E029EF-4A2F-4261-A8C3-6AEEBBFC9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982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855F747-9FBE-4548-9179-E736C0AD0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Ptk. XVI. Fejezet: </a:t>
            </a:r>
            <a:br>
              <a:rPr lang="hu-HU" dirty="0"/>
            </a:br>
            <a:r>
              <a:rPr lang="hu-HU" dirty="0"/>
              <a:t>6:83. § [Az adatbeviteli hibák javítása]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3BB5D3-C56B-4113-A91F-5B276CD257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Az elektronikus utat biztosító fél köteles megfelelő eszközökkel biztosítani, hogy a másik fél az adatok elektronikus rögzítése során felmerülő hibákat szerződési jognyilatkozatának megtételét megelőzően kijavíthassa. </a:t>
            </a:r>
          </a:p>
          <a:p>
            <a:r>
              <a:rPr lang="hu-HU" dirty="0"/>
              <a:t>Ha az elektronikus utat biztosító fél e kötelezettségének nem tesz eleget, a másik fél szerződési jognyilatkozatát megtámadhatja.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F60D89-44E5-40F1-8449-90B8F3902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3C2E8D57-FB18-446C-853E-BC14697FF3EB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7B472D8-96DA-46FC-89C6-984A35967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9F5EED-555C-4A12-AA17-770C66E77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39717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2A79125-A295-457B-A38A-18AF933F2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/>
              <a:t>Ptk. XVI. Fejezet: </a:t>
            </a:r>
            <a:br>
              <a:rPr lang="hu-HU" dirty="0"/>
            </a:br>
            <a:r>
              <a:rPr lang="hu-HU" dirty="0"/>
              <a:t>6:84. § [Elektronikus szerződési jognyilatkozat és annak visszaigazolása]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338A682-361C-4B71-9C0A-6C7947D868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(1) Az elektronikus úton tett szerződési jognyilatkozat akkor válik hatályossá, amikor az a másik fél számára hozzáférhetővé válik.</a:t>
            </a:r>
          </a:p>
          <a:p>
            <a:pPr marL="0" indent="0">
              <a:buNone/>
            </a:pPr>
            <a:r>
              <a:rPr lang="hu-HU" dirty="0"/>
              <a:t>(2) Az elektronikus utat biztosító fél köteles a másik fél szerződési jognyilatkozatának megérkezését elektronikus úton késedelem nélkül visszaigazolni. A fél mentesül az ajánlati kötöttség alól és a szerződés teljesítésére nem kötelezhető, ha a visszaigazolás a másik félhez nem érkezik meg késedelem nélkül.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6DA8BC5-3479-4F20-8721-95F76FD3D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81F589DA-0F7C-4BA9-99C1-B78FF650B11E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E9D9D30-1F39-45F1-AC50-D528D65653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7C6EEF3F-84F7-425B-9EEE-D0422F44D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9658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477EE-5BBE-4517-8F90-0BD566E2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tanúsítvány kiadása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E3EDB5-9B70-4B16-BA6A-7E460069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Az ügyfél kulcspárt generál magának. </a:t>
            </a:r>
          </a:p>
          <a:p>
            <a:pPr marL="731520" lvl="1" indent="-457200">
              <a:buFont typeface="+mj-lt"/>
              <a:buAutoNum type="arabicPeriod"/>
            </a:pPr>
            <a:r>
              <a:rPr lang="hu-HU" dirty="0"/>
              <a:t>A privát kulcsot biztonságba helyezi</a:t>
            </a:r>
          </a:p>
          <a:p>
            <a:pPr marL="731520" lvl="1" indent="-457200">
              <a:buFont typeface="+mj-lt"/>
              <a:buAutoNum type="arabicPeriod"/>
            </a:pPr>
            <a:r>
              <a:rPr lang="hu-HU" dirty="0"/>
              <a:t>A nyilvános kulccsal pedig elkészítteti tanúsítványkérvényt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RA elvégzi a személyazonosság ellenőrzését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RA az ügyfél nyilvános kulcsából valamint a tanúsítvány kiadásához szükséges egyéb adatokból szabványos elektronikus tanúsítványkérő dokumentumot állít elő, digitális aláírásával igazolva </a:t>
            </a:r>
            <a:r>
              <a:rPr lang="hu-HU" dirty="0" err="1"/>
              <a:t>továbbküldi</a:t>
            </a:r>
            <a:r>
              <a:rPr lang="hu-HU" dirty="0"/>
              <a:t> a hitelesítőnek (CA).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CA ellenőrzi a tanúsítványkérés digitális aláírását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CA elkészíti a kért tanúsítványt és közzéteszi a nyilvános tanúsítványtárban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247129-8E1E-409E-A3C9-9812ABB9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B4281B-FA9D-493E-BA2C-5D85AEC8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C85883-AD92-4844-8A4F-AE323725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66068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E477EE-5BBE-4517-8F90-0BD566E29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tanúsítvány kiadása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6E3EDB5-9B70-4B16-BA6A-7E460069C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dirty="0"/>
              <a:t>Az ügyfél a használni kívánt algoritmusnak megfelelő kulcspárt generál magának. A privát kulcsot biztonságba helyezi, a nyilvános kulccsal pedig a regisztrációs egységnél (RA), a személyazonosságának bizonyítása után elkészítteti a megfelelő tanúsítvány típushoz tartozó kérvényt. 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RA elvégzi a személyazonosság ellenőrzésére az igényelt tanúsítványhoz tartozó biztonsági szint eljárásrendjében szereplő lépéseket.</a:t>
            </a:r>
            <a:br>
              <a:rPr lang="hu-HU" dirty="0"/>
            </a:br>
            <a:r>
              <a:rPr lang="hu-HU" dirty="0"/>
              <a:t>Magánszemély esetén ez többnyire valamely arcképes igazolvány felmutatását, illetve a legalacsonyabb biztonsági szintek esetén valamely személyes kérdés megválaszolását jelenti, intézmények esetén pedig többnyire cégbejegyzés, aláírási címpéldány illetve egyéb hivatalos dokumentumok szükségeltetnek az azonosításhoz.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RA az ügyfél nyilvános kulcsából valamint a tanúsítvány kiadásához szükséges egyéb adatokból szabványos elektronikus tanúsítványkérő dokumentumot állít elő, digitális aláírásával igazolja, majd pedig </a:t>
            </a:r>
            <a:r>
              <a:rPr lang="hu-HU" dirty="0" err="1"/>
              <a:t>továbbküldi</a:t>
            </a:r>
            <a:r>
              <a:rPr lang="hu-HU" dirty="0"/>
              <a:t> a hitelesítő szervezetnek.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CA ellenőrzi a beérkező tanúsítványkérés digitális aláírását.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 CA elkészíti a kért tanúsítványt és közzéteszi a nyilvános tanúsítványtárban.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1247129-8E1E-409E-A3C9-9812ABB9F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14B4281B-FA9D-493E-BA2C-5D85AEC855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8C85883-AD92-4844-8A4F-AE323725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02554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5F72DC6-7B3C-4C0E-AEE5-50A2F9EFA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tanúsítvány használata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1AE851D-43B2-4793-B5E5-CE1F68F8CF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dirty="0"/>
              <a:t>Egy adott személy és egy publikus kulcs közötti kapcsolat igazolásáról szól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alkalmazás működése közben olyan pontra ér ahol szükség van a publikus kulcsra. Ez tipikusan digitális aláírás.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alkalmazás elkéri a szolgáltatótól a tanúsítványt. Ezek után a tanúsítványon található aláírás kerül ellenőrzésre, hogy az valóban a szolgáltatóhoz tartozik-e. 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Amennyiben a tanúsítvány hiteles és érvényes, az alkalmazás eldönti, hogy a kiállító hitelesítő szervezet megbízható-e avagy sem. Ha a szolgáltató nincs benne ebben a listában, akkor az alkalmazás a hitelességszolgáltató aláíró tanúsítványának kiállítójához fordul.</a:t>
            </a:r>
          </a:p>
          <a:p>
            <a:pPr marL="457200" indent="-457200">
              <a:buFont typeface="+mj-lt"/>
              <a:buAutoNum type="arabicPeriod"/>
            </a:pPr>
            <a:r>
              <a:rPr lang="hu-HU" dirty="0"/>
              <a:t>Az alkalmazás mindaddig ismétli a 2. és 3. lépéseket, amíg megbízható hitelességszolgáltatót nem jut, vagy pedig óvintézkedésekre nem kerül a sor.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20A2060D-7053-4665-B36A-5B45E73D3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61C7F525-7067-474D-A4BF-CC6015F83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5463AC8-617A-477D-B55C-FCF5C2262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21061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FB7610-A5EC-40D2-AB34-804C3ED3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NETLOCK Teszt tanúsítvány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A966E0-5530-4093-91B1-A7182162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E5D65A-80C6-41F9-8B9C-CF7999E4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6866F1-A44C-4007-93CD-DAF95B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4F4E5C-1E47-4984-9C6C-C5F21ECF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56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AC4008BF-775A-45EA-A356-5D08422975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496" y="2580282"/>
            <a:ext cx="3852373" cy="2895299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586386D-55D4-401B-9F93-1579252C5C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3704" y="2213181"/>
            <a:ext cx="2854267" cy="362950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870D9991-D5E7-4C2E-A832-55EE5F39A5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925314"/>
            <a:ext cx="2547937" cy="249078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75990CF5-56BA-4C94-8CC2-D6D643E6AC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44201" y="1056573"/>
            <a:ext cx="3641303" cy="3559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339567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FB7610-A5EC-40D2-AB34-804C3ED3B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NETLOCK Kulcsgenerálás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FA966E0-5530-4093-91B1-A7182162A0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A9E5D65A-80C6-41F9-8B9C-CF7999E4B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6866F1-A44C-4007-93CD-DAF95BF23D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E4F4E5C-1E47-4984-9C6C-C5F21ECFC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57</a:t>
            </a:fld>
            <a:endParaRPr lang="en-US" dirty="0"/>
          </a:p>
        </p:txBody>
      </p:sp>
      <p:pic>
        <p:nvPicPr>
          <p:cNvPr id="13" name="Kép 12">
            <a:extLst>
              <a:ext uri="{FF2B5EF4-FFF2-40B4-BE49-F238E27FC236}">
                <a16:creationId xmlns:a16="http://schemas.microsoft.com/office/drawing/2014/main" id="{51333DBF-4DCF-41FC-96EC-9ABBEFD99D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42" y="1781856"/>
            <a:ext cx="3335039" cy="2607394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1D5EB03D-88C7-4AFF-91F3-236D23C8A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934" y="1883337"/>
            <a:ext cx="5299108" cy="2021151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78F02560-B455-4C66-BE65-2EC4E3C56C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8925" y="2976174"/>
            <a:ext cx="5751251" cy="40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7251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Tanúsítvány igénylése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58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226A9FBF-DC03-490C-A632-95E9C1D03B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556" y="2638905"/>
            <a:ext cx="6848475" cy="3190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80896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Titkos kulcs generálása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59</a:t>
            </a:fld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DEE69DDE-EEE3-44EB-B666-A1A9C333A4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0308" y="2663131"/>
            <a:ext cx="6184460" cy="3330761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F6403BA6-19FF-4166-9FEE-73D78F50C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1944" y="3500781"/>
            <a:ext cx="36766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756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1D48259B-6E29-41CB-B1A2-B9027F673DD6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2">
                  <a:lumMod val="67000"/>
                </a:schemeClr>
              </a:gs>
              <a:gs pos="48000">
                <a:schemeClr val="accent2">
                  <a:lumMod val="97000"/>
                  <a:lumOff val="3000"/>
                </a:schemeClr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Alapvető kérdés a biztonság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0E8A7EF6-6750-4988-A853-30C568C9CF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Papíralapú irat</a:t>
            </a:r>
          </a:p>
        </p:txBody>
      </p:sp>
      <p:sp>
        <p:nvSpPr>
          <p:cNvPr id="7" name="Tartalom helye 6">
            <a:extLst>
              <a:ext uri="{FF2B5EF4-FFF2-40B4-BE49-F238E27FC236}">
                <a16:creationId xmlns:a16="http://schemas.microsoft.com/office/drawing/2014/main" id="{C454243C-A0B6-453B-9878-5E36D9E7D93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kézi aláírás, pecsét, két tanú, közjegyző</a:t>
            </a:r>
          </a:p>
          <a:p>
            <a:r>
              <a:rPr lang="hu-HU" dirty="0"/>
              <a:t>aláírni ügyintéző előtt, aki igazolja az aláírás létrejöttét - olykor hatósági személy előtt kell ezt igazolni</a:t>
            </a: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r>
              <a:rPr lang="hu-HU" b="1" dirty="0"/>
              <a:t>Támadási formái</a:t>
            </a:r>
          </a:p>
          <a:p>
            <a:r>
              <a:rPr lang="hu-HU" dirty="0"/>
              <a:t>aláírás-hamisítás, -lemásolása, okirat-hamisítás, utólagos átjavítás, -kiegészítés</a:t>
            </a:r>
          </a:p>
          <a:p>
            <a:r>
              <a:rPr lang="hu-HU" dirty="0"/>
              <a:t>üzenet hamisítás megtévesztéssel </a:t>
            </a:r>
          </a:p>
          <a:p>
            <a:r>
              <a:rPr lang="hu-HU" dirty="0"/>
              <a:t>megsemmisítés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93FE38FA-6806-418E-BA5C-63837BE537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hu-HU" dirty="0"/>
              <a:t>Elektronikus irat</a:t>
            </a:r>
          </a:p>
        </p:txBody>
      </p:sp>
      <p:sp>
        <p:nvSpPr>
          <p:cNvPr id="9" name="Tartalom helye 8">
            <a:extLst>
              <a:ext uri="{FF2B5EF4-FFF2-40B4-BE49-F238E27FC236}">
                <a16:creationId xmlns:a16="http://schemas.microsoft.com/office/drawing/2014/main" id="{498E50AF-8D99-4753-84CB-5AF9AE6D2A0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/>
              <a:t>elektronikus aláírás, minősítő</a:t>
            </a:r>
          </a:p>
          <a:p>
            <a:r>
              <a:rPr lang="hu-HU" dirty="0"/>
              <a:t>egyénhez vagy szervezethez tartozik</a:t>
            </a:r>
          </a:p>
          <a:p>
            <a:endParaRPr lang="hu-HU" dirty="0"/>
          </a:p>
          <a:p>
            <a:endParaRPr lang="hu-HU" dirty="0"/>
          </a:p>
          <a:p>
            <a:pPr marL="0" indent="0">
              <a:buNone/>
            </a:pPr>
            <a:r>
              <a:rPr lang="hu-HU" b="1" dirty="0"/>
              <a:t>Támadási formái</a:t>
            </a:r>
          </a:p>
          <a:p>
            <a:r>
              <a:rPr lang="hu-HU" dirty="0"/>
              <a:t>tanúsítvány-hamisítás, kulcslopás</a:t>
            </a:r>
          </a:p>
          <a:p>
            <a:r>
              <a:rPr lang="hu-HU" dirty="0"/>
              <a:t>aláírattatás megtévesztéssel</a:t>
            </a:r>
          </a:p>
          <a:p>
            <a:r>
              <a:rPr lang="hu-HU" dirty="0"/>
              <a:t>megsemmisítés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14F729-0FF2-4B5C-ACFC-29A15BFD6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ECD0EB8C-79CB-4497-9DD3-AA3B0291323B}" type="datetime1">
              <a:rPr lang="hu-HU" smtClean="0"/>
              <a:t>2021. 05. 12.</a:t>
            </a:fld>
            <a:endParaRPr lang="en-US"/>
          </a:p>
        </p:txBody>
      </p:sp>
      <p:sp>
        <p:nvSpPr>
          <p:cNvPr id="10" name="Élőláb helye 9">
            <a:extLst>
              <a:ext uri="{FF2B5EF4-FFF2-40B4-BE49-F238E27FC236}">
                <a16:creationId xmlns:a16="http://schemas.microsoft.com/office/drawing/2014/main" id="{F61A8FF9-B142-434E-BAEC-FB08EF27D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11" name="Dia számának helye 10">
            <a:extLst>
              <a:ext uri="{FF2B5EF4-FFF2-40B4-BE49-F238E27FC236}">
                <a16:creationId xmlns:a16="http://schemas.microsoft.com/office/drawing/2014/main" id="{AB003B5E-56FF-4168-ADD7-5E7EA3F10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AC18FBC4-4CD4-427F-97CF-78131BBF98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2802673"/>
              </p:ext>
            </p:extLst>
          </p:nvPr>
        </p:nvGraphicFramePr>
        <p:xfrm>
          <a:off x="9112308" y="4843807"/>
          <a:ext cx="2573556" cy="2145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1091628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Tanúsítvány telepítése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60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C65DFDCC-A7E2-4D74-BF6C-25C1E06B8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3475" y="2680144"/>
            <a:ext cx="7191375" cy="2695575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6F8856E7-2DAC-4C98-8F85-F67CCAA67E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4916" y="3329092"/>
            <a:ext cx="2382367" cy="3029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1646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Tanúsítvány telepítése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61</a:t>
            </a:fld>
            <a:endParaRPr lang="en-US" dirty="0"/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6F8856E7-2DAC-4C98-8F85-F67CCAA67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920" y="2708306"/>
            <a:ext cx="2382367" cy="302943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618CC7AE-6797-4FA5-8BDB-00CA146203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512" y="2618996"/>
            <a:ext cx="3422488" cy="33457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2531D70C-CE00-4EE7-A015-A840ED839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9797" y="1659674"/>
            <a:ext cx="3832212" cy="4334218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85267DC3-5568-46D1-BB95-814FB191A1E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88405" y="2374140"/>
            <a:ext cx="3672962" cy="3590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6877370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r>
              <a:rPr lang="hu-HU" dirty="0"/>
              <a:t>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62</a:t>
            </a:fld>
            <a:endParaRPr lang="en-US" dirty="0"/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E46CFAE6-DB0D-41B4-AB00-F36E650420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112" y="299694"/>
            <a:ext cx="2771775" cy="2057400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7B6B4CC6-C0EE-41D8-AA3F-2E48E88A4B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065" y="1946546"/>
            <a:ext cx="2662238" cy="2081386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E27FB087-9C17-465F-B04E-FA2670A87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8562" y="1585912"/>
            <a:ext cx="4714875" cy="3686175"/>
          </a:xfrm>
          <a:prstGeom prst="rect">
            <a:avLst/>
          </a:prstGeom>
        </p:spPr>
      </p:pic>
      <p:pic>
        <p:nvPicPr>
          <p:cNvPr id="18" name="Kép 17">
            <a:extLst>
              <a:ext uri="{FF2B5EF4-FFF2-40B4-BE49-F238E27FC236}">
                <a16:creationId xmlns:a16="http://schemas.microsoft.com/office/drawing/2014/main" id="{E49251F5-3CD2-4F60-AF39-401240DEC1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065" y="2444764"/>
            <a:ext cx="2931174" cy="4112286"/>
          </a:xfrm>
          <a:prstGeom prst="rect">
            <a:avLst/>
          </a:prstGeom>
        </p:spPr>
      </p:pic>
      <p:pic>
        <p:nvPicPr>
          <p:cNvPr id="20" name="Kép 19">
            <a:extLst>
              <a:ext uri="{FF2B5EF4-FFF2-40B4-BE49-F238E27FC236}">
                <a16:creationId xmlns:a16="http://schemas.microsoft.com/office/drawing/2014/main" id="{1BEB50BD-94A0-4346-9F0C-98319B6C591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83860" y="3268201"/>
            <a:ext cx="4177222" cy="3414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9426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90D0F90-EC19-4979-BDB4-305159585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e-</a:t>
            </a:r>
            <a:r>
              <a:rPr lang="hu-HU" dirty="0" err="1"/>
              <a:t>Signó</a:t>
            </a:r>
            <a:r>
              <a:rPr lang="hu-HU" dirty="0"/>
              <a:t> program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EA303AE-8952-4B80-9B4D-F6A201603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62D9FE1-CD6A-4685-BB25-84CD61F04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B86EA57-AE7F-4C33-82A9-33BC1278C090}" type="datetime1">
              <a:rPr lang="hu-HU" smtClean="0"/>
              <a:t>2021. 05. 12.</a:t>
            </a:fld>
            <a:endParaRPr lang="en-US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2BF05853-2547-4075-BFFA-F032674B4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67D7BF-92C5-42F9-88C2-96C5E65E5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63</a:t>
            </a:fld>
            <a:endParaRPr lang="en-US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DB9430B-5AD6-45DD-B3FC-220E696311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038" y="1744451"/>
            <a:ext cx="4861714" cy="397425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EB42CCD-110E-4412-9739-E1B73A794A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2697" y="2421107"/>
            <a:ext cx="3105323" cy="376023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6FBEAE8A-03A1-4272-AA6C-F6D94600BF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4748" y="2883742"/>
            <a:ext cx="4017456" cy="397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56025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27BA87E-A38D-4005-8B0D-2A030A15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15893878-9923-452B-830D-71CE397D1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42EE4AB5-6FD5-4768-80D1-ED3F7A71F1DA}" type="datetime1">
              <a:rPr lang="hu-HU" smtClean="0"/>
              <a:t>2021. 05. 12.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3EEA27-6B0A-40C3-82D9-E39727AB4D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432" y="380628"/>
            <a:ext cx="5621409" cy="6409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Élőláb helye 3">
            <a:extLst>
              <a:ext uri="{FF2B5EF4-FFF2-40B4-BE49-F238E27FC236}">
                <a16:creationId xmlns:a16="http://schemas.microsoft.com/office/drawing/2014/main" id="{A99255E5-83C1-4B9C-8873-B29507664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C28C908F-1C27-4B05-9C8C-09A69DDCC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452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: lekerekített 6">
            <a:extLst>
              <a:ext uri="{FF2B5EF4-FFF2-40B4-BE49-F238E27FC236}">
                <a16:creationId xmlns:a16="http://schemas.microsoft.com/office/drawing/2014/main" id="{6A60E161-40F7-4BE4-94B4-58E4B26B7CBC}"/>
              </a:ext>
            </a:extLst>
          </p:cNvPr>
          <p:cNvSpPr/>
          <p:nvPr/>
        </p:nvSpPr>
        <p:spPr>
          <a:xfrm>
            <a:off x="869372" y="2096490"/>
            <a:ext cx="10058400" cy="188698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03AFBF9D-36EA-4D09-A167-6DA59E12871A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Szerepkörök a felnőttképzésben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DC32B4-C5A2-4D98-8A76-2A554D47B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hu-HU" b="1" dirty="0"/>
              <a:t>Felnőttképző</a:t>
            </a:r>
          </a:p>
          <a:p>
            <a:pPr lvl="1"/>
            <a:r>
              <a:rPr lang="hu-HU" dirty="0"/>
              <a:t>Képzési program készítése, hitelesítése</a:t>
            </a:r>
          </a:p>
          <a:p>
            <a:pPr lvl="1"/>
            <a:r>
              <a:rPr lang="hu-HU" dirty="0"/>
              <a:t>Felnőttképzési szerződés</a:t>
            </a:r>
          </a:p>
          <a:p>
            <a:pPr lvl="1"/>
            <a:r>
              <a:rPr lang="hu-HU" dirty="0"/>
              <a:t>Tanúsítvány FAR (Felnőttképzési Adatszolgáltatási Rendszer) generálása, hitelesítése</a:t>
            </a:r>
          </a:p>
          <a:p>
            <a:pPr lvl="1"/>
            <a:r>
              <a:rPr lang="hu-HU" dirty="0"/>
              <a:t>Egységes dokumentumok (haladási napló, jelenléti ív) készítése, hitelesítése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Szakértő</a:t>
            </a:r>
          </a:p>
          <a:p>
            <a:pPr lvl="1"/>
            <a:r>
              <a:rPr lang="hu-HU" dirty="0"/>
              <a:t>Képzési program minősítése</a:t>
            </a:r>
          </a:p>
          <a:p>
            <a:pPr lvl="1"/>
            <a:r>
              <a:rPr lang="hu-HU" dirty="0"/>
              <a:t>Felnőttképzési dokumentumok ellenőrzése</a:t>
            </a:r>
          </a:p>
          <a:p>
            <a:pPr marL="457200" indent="-457200">
              <a:buFont typeface="+mj-lt"/>
              <a:buAutoNum type="arabicPeriod"/>
            </a:pPr>
            <a:r>
              <a:rPr lang="hu-HU" b="1" dirty="0"/>
              <a:t>Résztvevő</a:t>
            </a:r>
          </a:p>
          <a:p>
            <a:pPr lvl="1"/>
            <a:r>
              <a:rPr lang="hu-HU" dirty="0"/>
              <a:t>Felnőttképzési szerződés</a:t>
            </a:r>
          </a:p>
          <a:p>
            <a:pPr lvl="1"/>
            <a:r>
              <a:rPr lang="hu-HU" dirty="0"/>
              <a:t>Jelenléti ív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94DF6793-A5D8-4DDB-AC84-CEE3E8006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B9DD9222-F09F-4941-B4A1-F900D241D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/>
              <a:t>Elektronikus aláírás a 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F611D67E-5764-4EBE-AC42-2B21DEBF3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175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97FCB-F922-4F12-BAF9-7A2C232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Felnőttképző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5D2832-868B-42CA-8B0C-66D3EF10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u-HU" b="1" dirty="0"/>
              <a:t>Képzési program készítése, hitelesítése</a:t>
            </a:r>
          </a:p>
          <a:p>
            <a:pPr lvl="1"/>
            <a:r>
              <a:rPr lang="hu-HU" dirty="0"/>
              <a:t>11/2020. Korm. rendelet 18. § (5) szerint elektronikus aláírással lehet ellátni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aláírás </a:t>
            </a:r>
          </a:p>
          <a:p>
            <a:pPr lvl="2"/>
            <a:r>
              <a:rPr lang="hu-HU" dirty="0"/>
              <a:t>minősített tanúsítványon alapuló fokozott biztonságú elektronikus aláírás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bélyegző </a:t>
            </a:r>
          </a:p>
          <a:p>
            <a:pPr lvl="2"/>
            <a:r>
              <a:rPr lang="hu-HU" dirty="0"/>
              <a:t>minősített tanúsítványon alapuló fokozott biztonsági elektronikus bélyegző</a:t>
            </a:r>
          </a:p>
          <a:p>
            <a:r>
              <a:rPr lang="hu-HU" b="1" dirty="0"/>
              <a:t>Felnőttképzési szerződés</a:t>
            </a:r>
          </a:p>
          <a:p>
            <a:pPr lvl="1"/>
            <a:r>
              <a:rPr lang="hu-HU" dirty="0"/>
              <a:t>Ptk. XVI. Fejezet: Az elektronikus úton történő szerződéskötés különös szabályai</a:t>
            </a:r>
          </a:p>
          <a:p>
            <a:pPr lvl="2"/>
            <a:r>
              <a:rPr lang="hu-HU" dirty="0" err="1"/>
              <a:t>eSzemélyi</a:t>
            </a:r>
            <a:endParaRPr lang="hu-HU" dirty="0"/>
          </a:p>
          <a:p>
            <a:pPr lvl="2"/>
            <a:r>
              <a:rPr lang="hu-HU" dirty="0"/>
              <a:t>Azonosításra visszavezetett dokumentum hitelesítés - AVDH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355CC4-D2C0-4D69-BF89-D4BC71BE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45EE3E-DCD0-4BEF-8754-5CF1FCB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4238CC-D742-4207-8BD2-9029D450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8</a:t>
            </a:fld>
            <a:endParaRPr lang="en-US" dirty="0"/>
          </a:p>
        </p:txBody>
      </p:sp>
      <p:sp>
        <p:nvSpPr>
          <p:cNvPr id="8" name="Nyíl: jobbra mutató 7">
            <a:hlinkClick r:id="rId2" action="ppaction://hlinksldjump"/>
            <a:extLst>
              <a:ext uri="{FF2B5EF4-FFF2-40B4-BE49-F238E27FC236}">
                <a16:creationId xmlns:a16="http://schemas.microsoft.com/office/drawing/2014/main" id="{3D1685B8-DCB5-42C2-B2B8-8CA974B50D2E}"/>
              </a:ext>
            </a:extLst>
          </p:cNvPr>
          <p:cNvSpPr/>
          <p:nvPr/>
        </p:nvSpPr>
        <p:spPr>
          <a:xfrm>
            <a:off x="8212919" y="6035040"/>
            <a:ext cx="3873839" cy="594780"/>
          </a:xfrm>
          <a:prstGeom prst="rightArrow">
            <a:avLst/>
          </a:prstGeo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/>
              <a:t>Ptk. XVI. Fejezetszabályai</a:t>
            </a:r>
          </a:p>
        </p:txBody>
      </p:sp>
    </p:spTree>
    <p:extLst>
      <p:ext uri="{BB962C8B-B14F-4D97-AF65-F5344CB8AC3E}">
        <p14:creationId xmlns:p14="http://schemas.microsoft.com/office/powerpoint/2010/main" val="3581237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7397FCB-F922-4F12-BAF9-7A2C23293790}"/>
              </a:ext>
            </a:extLst>
          </p:cNvPr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3">
                  <a:lumMod val="67000"/>
                </a:schemeClr>
              </a:gs>
              <a:gs pos="48000">
                <a:schemeClr val="accent3">
                  <a:lumMod val="97000"/>
                  <a:lumOff val="3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/>
          <a:lstStyle/>
          <a:p>
            <a:r>
              <a:rPr lang="hu-HU" dirty="0"/>
              <a:t>Felnőttképző – 2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75D2832-868B-42CA-8B0C-66D3EF108E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b="1" dirty="0"/>
              <a:t>Tanúsítvány FAR </a:t>
            </a:r>
            <a:r>
              <a:rPr lang="hu-HU" dirty="0"/>
              <a:t>(Felnőttképzési Adatszolgáltatási Rendszer) generálása, hitelesítése</a:t>
            </a:r>
          </a:p>
          <a:p>
            <a:pPr lvl="1"/>
            <a:r>
              <a:rPr lang="hu-HU" dirty="0"/>
              <a:t>11/2020. Korm.rendelet 22. § (2)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elektronikus aláírás </a:t>
            </a:r>
          </a:p>
          <a:p>
            <a:pPr lvl="2"/>
            <a:r>
              <a:rPr lang="hu-HU" dirty="0">
                <a:highlight>
                  <a:srgbClr val="5CC6D6"/>
                </a:highlight>
              </a:rPr>
              <a:t>minősített időbélyegző </a:t>
            </a:r>
          </a:p>
          <a:p>
            <a:r>
              <a:rPr lang="hu-HU" b="1" dirty="0"/>
              <a:t>Egységes dokumentumok </a:t>
            </a:r>
            <a:r>
              <a:rPr lang="hu-HU" dirty="0"/>
              <a:t>(haladási napló, jelenléti ív) készítése, hitelesítése</a:t>
            </a:r>
          </a:p>
          <a:p>
            <a:pPr lvl="1"/>
            <a:r>
              <a:rPr lang="hu-HU" dirty="0"/>
              <a:t>11/2020. Korm. rendelet 26. § (4)</a:t>
            </a:r>
          </a:p>
          <a:p>
            <a:pPr lvl="2"/>
            <a:r>
              <a:rPr lang="hu-HU" dirty="0"/>
              <a:t>legalább </a:t>
            </a:r>
            <a:r>
              <a:rPr lang="hu-HU" dirty="0">
                <a:highlight>
                  <a:srgbClr val="5CC6D6"/>
                </a:highlight>
              </a:rPr>
              <a:t>fokozott biztonságú elektronikus aláírás</a:t>
            </a:r>
          </a:p>
          <a:p>
            <a:endParaRPr lang="hu-HU" dirty="0"/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51355CC4-D2C0-4D69-BF89-D4BC71BEB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728025C9-073C-45A6-B58C-A98891219214}" type="datetime1">
              <a:rPr lang="hu-HU" smtClean="0"/>
              <a:t>2021. 05. 12.</a:t>
            </a:fld>
            <a:endParaRPr lang="en-US" dirty="0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945EE3E-DCD0-4BEF-8754-5CF1FCBFA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en-US" dirty="0" err="1"/>
              <a:t>Elektronikus</a:t>
            </a:r>
            <a:r>
              <a:rPr lang="en-US" dirty="0"/>
              <a:t> </a:t>
            </a:r>
            <a:r>
              <a:rPr lang="en-US" dirty="0" err="1"/>
              <a:t>aláírás</a:t>
            </a:r>
            <a:r>
              <a:rPr lang="en-US" dirty="0"/>
              <a:t> a </a:t>
            </a:r>
            <a:r>
              <a:rPr lang="en-US" dirty="0" err="1"/>
              <a:t>felnőttképzésben</a:t>
            </a:r>
            <a:endParaRPr lang="en-US" dirty="0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C4238CC-D742-4207-8BD2-9029D450C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34B7E4EF-A1BD-40F4-AB7B-04F084DD99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4453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FIVE">
      <a:dk1>
        <a:sysClr val="windowText" lastClr="000000"/>
      </a:dk1>
      <a:lt1>
        <a:sysClr val="window" lastClr="FFFFFF"/>
      </a:lt1>
      <a:dk2>
        <a:srgbClr val="505046"/>
      </a:dk2>
      <a:lt2>
        <a:srgbClr val="F5F6F4"/>
      </a:lt2>
      <a:accent1>
        <a:srgbClr val="57903F"/>
      </a:accent1>
      <a:accent2>
        <a:srgbClr val="F03F2B"/>
      </a:accent2>
      <a:accent3>
        <a:srgbClr val="3488A0"/>
      </a:accent3>
      <a:accent4>
        <a:srgbClr val="F8D22F"/>
      </a:accent4>
      <a:accent5>
        <a:srgbClr val="5CC6D6"/>
      </a:accent5>
      <a:accent6>
        <a:srgbClr val="B8D233"/>
      </a:accent6>
      <a:hlink>
        <a:srgbClr val="00B0F0"/>
      </a:hlink>
      <a:folHlink>
        <a:srgbClr val="B2B2B2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824_TF78438558" id="{AB246F2A-2CBF-491E-A6C5-29DA362F2C33}" vid="{99588252-1777-460A-BE9C-614E107CF06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5547</TotalTime>
  <Words>3152</Words>
  <Application>Microsoft Office PowerPoint</Application>
  <PresentationFormat>Szélesvásznú</PresentationFormat>
  <Paragraphs>539</Paragraphs>
  <Slides>64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64</vt:i4>
      </vt:variant>
    </vt:vector>
  </HeadingPairs>
  <TitlesOfParts>
    <vt:vector size="72" baseType="lpstr">
      <vt:lpstr>Arial</vt:lpstr>
      <vt:lpstr>Calibri</vt:lpstr>
      <vt:lpstr>Century Gothic</vt:lpstr>
      <vt:lpstr>Garamond</vt:lpstr>
      <vt:lpstr>Noticia Text</vt:lpstr>
      <vt:lpstr>Open Sans</vt:lpstr>
      <vt:lpstr>Verdana</vt:lpstr>
      <vt:lpstr>SavonVTI</vt:lpstr>
      <vt:lpstr>Elektronikus aláírás a felnőttképzésben</vt:lpstr>
      <vt:lpstr>Tartalom</vt:lpstr>
      <vt:lpstr>Felnőttképzés jogi háttere</vt:lpstr>
      <vt:lpstr>Elektronikus aláírás jogi háttere</vt:lpstr>
      <vt:lpstr>Mitől hiteles egy dokumentum?</vt:lpstr>
      <vt:lpstr>Alapvető kérdés a biztonság</vt:lpstr>
      <vt:lpstr>Szerepkörök a felnőttképzésben</vt:lpstr>
      <vt:lpstr>Felnőttképző</vt:lpstr>
      <vt:lpstr>Felnőttképző – 2</vt:lpstr>
      <vt:lpstr>Egységes dokumentumok </vt:lpstr>
      <vt:lpstr>Elektronikus aláírással szemben támasztott követelmények</vt:lpstr>
      <vt:lpstr>Elektronikus aláírástípusok (Eat.)</vt:lpstr>
      <vt:lpstr>A PKI komponensei (Publikus Kulcsú Infrastruktúra)</vt:lpstr>
      <vt:lpstr>A tanúsítvány kiadása</vt:lpstr>
      <vt:lpstr>Aláírás készítése</vt:lpstr>
      <vt:lpstr>Aláírás ellenőrzése</vt:lpstr>
      <vt:lpstr>Tanúsítványfajták</vt:lpstr>
      <vt:lpstr>Időbélyeg</vt:lpstr>
      <vt:lpstr>Az elektronikus aláírástípusok a jogban</vt:lpstr>
      <vt:lpstr>Elektronikus aláírás</vt:lpstr>
      <vt:lpstr>A tanúsítvány kiadása</vt:lpstr>
      <vt:lpstr>Nem minősített tanúsítvány kiadása</vt:lpstr>
      <vt:lpstr>Fokozott biztonságú elektronikus aláírás (nem minősített)</vt:lpstr>
      <vt:lpstr>Minősített elektronikus aláírás</vt:lpstr>
      <vt:lpstr>Minősített tanúsítványon alapuló fokozott biztonságú elektronikus aláírás</vt:lpstr>
      <vt:lpstr>Minősített elektronikus bélyegző</vt:lpstr>
      <vt:lpstr>Minősített tanúsítványon alapuló fokozott biztonsági elektronikus bélyegző</vt:lpstr>
      <vt:lpstr>Helyettesítési előírás</vt:lpstr>
      <vt:lpstr>Szükséges aláírástípusok a képzőknél</vt:lpstr>
      <vt:lpstr>Egyéb típusok</vt:lpstr>
      <vt:lpstr>Mi szükséges a minősített elektronikus aláíráshoz</vt:lpstr>
      <vt:lpstr>Szolgáltatók Magyarországon</vt:lpstr>
      <vt:lpstr>Aláírások beszerzése</vt:lpstr>
      <vt:lpstr>Tanúsítványok igénylése</vt:lpstr>
      <vt:lpstr>A személy azonosítása kulcskérdés</vt:lpstr>
      <vt:lpstr>Telepítés</vt:lpstr>
      <vt:lpstr>Aláírásmegoldások</vt:lpstr>
      <vt:lpstr>Aláírások készítése</vt:lpstr>
      <vt:lpstr>Aláírás készítése Adobe Readerben</vt:lpstr>
      <vt:lpstr>Aláírás készítése Adobe Readerben</vt:lpstr>
      <vt:lpstr>Aláírás ellenőrzése Adobe Readerben</vt:lpstr>
      <vt:lpstr>Egyéb ellenőrzési lehetőség</vt:lpstr>
      <vt:lpstr>Azonosításra visszavezetett dokumentum hitelesítés- AVDH</vt:lpstr>
      <vt:lpstr>Hitelesítési eljárás AVDH-val</vt:lpstr>
      <vt:lpstr>Több aláírás egy dokumentumhoz</vt:lpstr>
      <vt:lpstr>Nagyobb dokumentumok hitelesítése</vt:lpstr>
      <vt:lpstr>Köszönöm a figyelmet!</vt:lpstr>
      <vt:lpstr>Mellékletek</vt:lpstr>
      <vt:lpstr> Ptk. XVI. Fejezet:  6:82. § [Tájékoztatás elektronikus úton történő szerződéskötés esetén] </vt:lpstr>
      <vt:lpstr>Ptk. XVI. Fejezet:  … a másik felet tájékoztatni</vt:lpstr>
      <vt:lpstr>Ptk. XVI. Fejezet:  6:83. § [Az adatbeviteli hibák javítása]</vt:lpstr>
      <vt:lpstr>Ptk. XVI. Fejezet:  6:84. § [Elektronikus szerződési jognyilatkozat és annak visszaigazolása] </vt:lpstr>
      <vt:lpstr>A tanúsítvány kiadása</vt:lpstr>
      <vt:lpstr>A tanúsítvány kiadása</vt:lpstr>
      <vt:lpstr>A tanúsítvány használata</vt:lpstr>
      <vt:lpstr>NETLOCK Teszt tanúsítvány</vt:lpstr>
      <vt:lpstr>NETLOCK Kulcsgenerálás</vt:lpstr>
      <vt:lpstr>E-Signó</vt:lpstr>
      <vt:lpstr>E-Signó</vt:lpstr>
      <vt:lpstr>E-Signó</vt:lpstr>
      <vt:lpstr>E-Signó</vt:lpstr>
      <vt:lpstr>e-Signó program</vt:lpstr>
      <vt:lpstr>e-Signó program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Elektronikus aláírás</dc:title>
  <dc:creator>Adamcsik János</dc:creator>
  <cp:lastModifiedBy>Adamcsik János</cp:lastModifiedBy>
  <cp:revision>133</cp:revision>
  <dcterms:created xsi:type="dcterms:W3CDTF">2021-04-06T21:21:42Z</dcterms:created>
  <dcterms:modified xsi:type="dcterms:W3CDTF">2021-05-13T05:55:32Z</dcterms:modified>
</cp:coreProperties>
</file>